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</p:sldMasterIdLst>
  <p:notesMasterIdLst>
    <p:notesMasterId r:id="rId22"/>
  </p:notesMasterIdLst>
  <p:handoutMasterIdLst>
    <p:handoutMasterId r:id="rId23"/>
  </p:handoutMasterIdLst>
  <p:sldIdLst>
    <p:sldId id="854" r:id="rId2"/>
    <p:sldId id="1265" r:id="rId3"/>
    <p:sldId id="1268" r:id="rId4"/>
    <p:sldId id="1266" r:id="rId5"/>
    <p:sldId id="1172" r:id="rId6"/>
    <p:sldId id="1166" r:id="rId7"/>
    <p:sldId id="1170" r:id="rId8"/>
    <p:sldId id="1173" r:id="rId9"/>
    <p:sldId id="1169" r:id="rId10"/>
    <p:sldId id="1284" r:id="rId11"/>
    <p:sldId id="1177" r:id="rId12"/>
    <p:sldId id="1178" r:id="rId13"/>
    <p:sldId id="1168" r:id="rId14"/>
    <p:sldId id="1285" r:id="rId15"/>
    <p:sldId id="1175" r:id="rId16"/>
    <p:sldId id="1267" r:id="rId17"/>
    <p:sldId id="317" r:id="rId18"/>
    <p:sldId id="470" r:id="rId19"/>
    <p:sldId id="1281" r:id="rId20"/>
    <p:sldId id="1283" r:id="rId21"/>
  </p:sldIdLst>
  <p:sldSz cx="9144000" cy="6858000" type="screen4x3"/>
  <p:notesSz cx="6797675" cy="9926638"/>
  <p:custDataLst>
    <p:tags r:id="rId2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03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orient="horz" pos="4247">
          <p15:clr>
            <a:srgbClr val="A4A3A4"/>
          </p15:clr>
        </p15:guide>
        <p15:guide id="6" orient="horz" pos="1253">
          <p15:clr>
            <a:srgbClr val="A4A3A4"/>
          </p15:clr>
        </p15:guide>
        <p15:guide id="7" pos="1292" userDrawn="1">
          <p15:clr>
            <a:srgbClr val="A4A3A4"/>
          </p15:clr>
        </p15:guide>
        <p15:guide id="8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in Dantin" initials="RD" lastIdx="1" clrIdx="0"/>
  <p:cmAuthor id="1" name="David SENET" initials="DS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A"/>
    <a:srgbClr val="E0004D"/>
    <a:srgbClr val="E00047"/>
    <a:srgbClr val="0065B0"/>
    <a:srgbClr val="CA1842"/>
    <a:srgbClr val="E41D4B"/>
    <a:srgbClr val="79C9FF"/>
    <a:srgbClr val="FEF8E6"/>
    <a:srgbClr val="FFFFFF"/>
    <a:srgbClr val="F9A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5" autoAdjust="0"/>
    <p:restoredTop sz="88710" autoAdjust="0"/>
  </p:normalViewPr>
  <p:slideViewPr>
    <p:cSldViewPr>
      <p:cViewPr varScale="1">
        <p:scale>
          <a:sx n="103" d="100"/>
          <a:sy n="103" d="100"/>
        </p:scale>
        <p:origin x="1620" y="108"/>
      </p:cViewPr>
      <p:guideLst>
        <p:guide orient="horz" pos="2160"/>
        <p:guide pos="703"/>
        <p:guide orient="horz" pos="4065"/>
        <p:guide orient="horz" pos="4020"/>
        <p:guide orient="horz" pos="4247"/>
        <p:guide orient="horz" pos="1253"/>
        <p:guide pos="1292"/>
        <p:guide pos="567"/>
      </p:guideLst>
    </p:cSldViewPr>
  </p:slideViewPr>
  <p:outlineViewPr>
    <p:cViewPr>
      <p:scale>
        <a:sx n="33" d="100"/>
        <a:sy n="33" d="100"/>
      </p:scale>
      <p:origin x="0" y="2874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-8724"/>
    </p:cViewPr>
  </p:sorterViewPr>
  <p:notesViewPr>
    <p:cSldViewPr showGuides="1">
      <p:cViewPr varScale="1">
        <p:scale>
          <a:sx n="59" d="100"/>
          <a:sy n="59" d="100"/>
        </p:scale>
        <p:origin x="-3250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2E962-3BCD-4DCB-959E-9CCB12F53D7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ED56F03-E8E6-45C4-8E51-9DCEAC849F26}">
      <dgm:prSet phldrT="[Texte]"/>
      <dgm:spPr>
        <a:solidFill>
          <a:srgbClr val="003F7A"/>
        </a:solidFill>
      </dgm:spPr>
      <dgm:t>
        <a:bodyPr/>
        <a:lstStyle/>
        <a:p>
          <a:r>
            <a:rPr lang="fr-FR" dirty="0"/>
            <a:t>Informer</a:t>
          </a:r>
        </a:p>
      </dgm:t>
    </dgm:pt>
    <dgm:pt modelId="{ABA1A6A1-F6C6-4648-AD00-69C5818EF69E}" type="parTrans" cxnId="{A48C78DF-1419-448C-A85F-06C8E1735C0D}">
      <dgm:prSet/>
      <dgm:spPr/>
      <dgm:t>
        <a:bodyPr/>
        <a:lstStyle/>
        <a:p>
          <a:endParaRPr lang="fr-FR"/>
        </a:p>
      </dgm:t>
    </dgm:pt>
    <dgm:pt modelId="{908E0392-6980-4F16-96B9-F23E69B3C2D3}" type="sibTrans" cxnId="{A48C78DF-1419-448C-A85F-06C8E1735C0D}">
      <dgm:prSet/>
      <dgm:spPr/>
      <dgm:t>
        <a:bodyPr/>
        <a:lstStyle/>
        <a:p>
          <a:endParaRPr lang="fr-FR"/>
        </a:p>
      </dgm:t>
    </dgm:pt>
    <dgm:pt modelId="{6E38D28B-4BEC-452A-B83E-55F16E8D2608}">
      <dgm:prSet phldrT="[Texte]"/>
      <dgm:spPr>
        <a:solidFill>
          <a:srgbClr val="E41D4B"/>
        </a:solidFill>
      </dgm:spPr>
      <dgm:t>
        <a:bodyPr/>
        <a:lstStyle/>
        <a:p>
          <a:r>
            <a:rPr lang="fr-FR" dirty="0"/>
            <a:t>Articuler</a:t>
          </a:r>
        </a:p>
      </dgm:t>
    </dgm:pt>
    <dgm:pt modelId="{4FC8B381-9C1A-41AB-A20B-3E88A5101564}" type="parTrans" cxnId="{65141AA0-30DF-4C88-8E9A-396460E3002A}">
      <dgm:prSet/>
      <dgm:spPr/>
      <dgm:t>
        <a:bodyPr/>
        <a:lstStyle/>
        <a:p>
          <a:endParaRPr lang="fr-FR"/>
        </a:p>
      </dgm:t>
    </dgm:pt>
    <dgm:pt modelId="{3A8A2177-88A9-4837-9F52-08820B344A9B}" type="sibTrans" cxnId="{65141AA0-30DF-4C88-8E9A-396460E3002A}">
      <dgm:prSet/>
      <dgm:spPr/>
      <dgm:t>
        <a:bodyPr/>
        <a:lstStyle/>
        <a:p>
          <a:endParaRPr lang="fr-FR"/>
        </a:p>
      </dgm:t>
    </dgm:pt>
    <dgm:pt modelId="{146E6423-B1BB-4649-9427-2F636451600D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/>
            <a:t>Accompagner</a:t>
          </a:r>
        </a:p>
      </dgm:t>
    </dgm:pt>
    <dgm:pt modelId="{A0D59B08-F7DD-482E-B6FF-9E99C43A012A}" type="parTrans" cxnId="{EDFE6CBA-F1D5-4E52-AB20-06C8C04CE540}">
      <dgm:prSet/>
      <dgm:spPr/>
      <dgm:t>
        <a:bodyPr/>
        <a:lstStyle/>
        <a:p>
          <a:endParaRPr lang="fr-FR"/>
        </a:p>
      </dgm:t>
    </dgm:pt>
    <dgm:pt modelId="{7222A3E2-DD36-4E43-8112-AD1563C09FA3}" type="sibTrans" cxnId="{EDFE6CBA-F1D5-4E52-AB20-06C8C04CE540}">
      <dgm:prSet/>
      <dgm:spPr/>
      <dgm:t>
        <a:bodyPr/>
        <a:lstStyle/>
        <a:p>
          <a:endParaRPr lang="fr-FR"/>
        </a:p>
      </dgm:t>
    </dgm:pt>
    <dgm:pt modelId="{5566B362-5B0B-46EF-9CBC-F320620846F4}">
      <dgm:prSet phldrT="[Texte]"/>
      <dgm:spPr>
        <a:solidFill>
          <a:srgbClr val="FBBD0B"/>
        </a:solidFill>
      </dgm:spPr>
      <dgm:t>
        <a:bodyPr/>
        <a:lstStyle/>
        <a:p>
          <a:r>
            <a:rPr lang="fr-FR" dirty="0"/>
            <a:t>Valoriser</a:t>
          </a:r>
        </a:p>
      </dgm:t>
    </dgm:pt>
    <dgm:pt modelId="{8C66A0C3-89E2-4E7F-8A64-FB8E47321194}" type="parTrans" cxnId="{05BE71A2-60F6-4508-B5AF-77B1869C9920}">
      <dgm:prSet/>
      <dgm:spPr/>
      <dgm:t>
        <a:bodyPr/>
        <a:lstStyle/>
        <a:p>
          <a:endParaRPr lang="fr-FR"/>
        </a:p>
      </dgm:t>
    </dgm:pt>
    <dgm:pt modelId="{5995B397-4F97-4B61-9CBA-2E40D9747BAA}" type="sibTrans" cxnId="{05BE71A2-60F6-4508-B5AF-77B1869C9920}">
      <dgm:prSet/>
      <dgm:spPr/>
      <dgm:t>
        <a:bodyPr/>
        <a:lstStyle/>
        <a:p>
          <a:endParaRPr lang="fr-FR"/>
        </a:p>
      </dgm:t>
    </dgm:pt>
    <dgm:pt modelId="{8F3A231F-77AD-43F3-BDA4-D5156AD37531}" type="pres">
      <dgm:prSet presAssocID="{4962E962-3BCD-4DCB-959E-9CCB12F53D7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D07F43-99CA-4CB5-AF11-A79A37538C9B}" type="pres">
      <dgm:prSet presAssocID="{4962E962-3BCD-4DCB-959E-9CCB12F53D76}" presName="diamond" presStyleLbl="bgShp" presStyleIdx="0" presStyleCnt="1"/>
      <dgm:spPr>
        <a:solidFill>
          <a:schemeClr val="bg1">
            <a:lumMod val="85000"/>
          </a:schemeClr>
        </a:solidFill>
      </dgm:spPr>
    </dgm:pt>
    <dgm:pt modelId="{513B060B-C669-4297-9808-7BDB9B6BFE6D}" type="pres">
      <dgm:prSet presAssocID="{4962E962-3BCD-4DCB-959E-9CCB12F53D7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908F84-7649-4C93-9EA7-64FD1B1CB394}" type="pres">
      <dgm:prSet presAssocID="{4962E962-3BCD-4DCB-959E-9CCB12F53D7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E8026-868C-492A-A4BA-9A19098C9E6C}" type="pres">
      <dgm:prSet presAssocID="{4962E962-3BCD-4DCB-959E-9CCB12F53D7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04751B-D0F4-4605-A7BA-3E9C762F348A}" type="pres">
      <dgm:prSet presAssocID="{4962E962-3BCD-4DCB-959E-9CCB12F53D7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DF901D-8BD4-4751-88A3-C8B0EB972489}" type="presOf" srcId="{5566B362-5B0B-46EF-9CBC-F320620846F4}" destId="{6504751B-D0F4-4605-A7BA-3E9C762F348A}" srcOrd="0" destOrd="0" presId="urn:microsoft.com/office/officeart/2005/8/layout/matrix3"/>
    <dgm:cxn modelId="{EDFE6CBA-F1D5-4E52-AB20-06C8C04CE540}" srcId="{4962E962-3BCD-4DCB-959E-9CCB12F53D76}" destId="{146E6423-B1BB-4649-9427-2F636451600D}" srcOrd="2" destOrd="0" parTransId="{A0D59B08-F7DD-482E-B6FF-9E99C43A012A}" sibTransId="{7222A3E2-DD36-4E43-8112-AD1563C09FA3}"/>
    <dgm:cxn modelId="{5C5E02EB-9033-4788-A2F0-BF9D33E9A679}" type="presOf" srcId="{2ED56F03-E8E6-45C4-8E51-9DCEAC849F26}" destId="{513B060B-C669-4297-9808-7BDB9B6BFE6D}" srcOrd="0" destOrd="0" presId="urn:microsoft.com/office/officeart/2005/8/layout/matrix3"/>
    <dgm:cxn modelId="{05BE71A2-60F6-4508-B5AF-77B1869C9920}" srcId="{4962E962-3BCD-4DCB-959E-9CCB12F53D76}" destId="{5566B362-5B0B-46EF-9CBC-F320620846F4}" srcOrd="3" destOrd="0" parTransId="{8C66A0C3-89E2-4E7F-8A64-FB8E47321194}" sibTransId="{5995B397-4F97-4B61-9CBA-2E40D9747BAA}"/>
    <dgm:cxn modelId="{D68E56B4-CAFA-46E0-B4ED-B808D5D8AF73}" type="presOf" srcId="{4962E962-3BCD-4DCB-959E-9CCB12F53D76}" destId="{8F3A231F-77AD-43F3-BDA4-D5156AD37531}" srcOrd="0" destOrd="0" presId="urn:microsoft.com/office/officeart/2005/8/layout/matrix3"/>
    <dgm:cxn modelId="{73A9CDEA-FC85-49B7-9EF5-0CB059E83D26}" type="presOf" srcId="{6E38D28B-4BEC-452A-B83E-55F16E8D2608}" destId="{22908F84-7649-4C93-9EA7-64FD1B1CB394}" srcOrd="0" destOrd="0" presId="urn:microsoft.com/office/officeart/2005/8/layout/matrix3"/>
    <dgm:cxn modelId="{A48C78DF-1419-448C-A85F-06C8E1735C0D}" srcId="{4962E962-3BCD-4DCB-959E-9CCB12F53D76}" destId="{2ED56F03-E8E6-45C4-8E51-9DCEAC849F26}" srcOrd="0" destOrd="0" parTransId="{ABA1A6A1-F6C6-4648-AD00-69C5818EF69E}" sibTransId="{908E0392-6980-4F16-96B9-F23E69B3C2D3}"/>
    <dgm:cxn modelId="{65141AA0-30DF-4C88-8E9A-396460E3002A}" srcId="{4962E962-3BCD-4DCB-959E-9CCB12F53D76}" destId="{6E38D28B-4BEC-452A-B83E-55F16E8D2608}" srcOrd="1" destOrd="0" parTransId="{4FC8B381-9C1A-41AB-A20B-3E88A5101564}" sibTransId="{3A8A2177-88A9-4837-9F52-08820B344A9B}"/>
    <dgm:cxn modelId="{6EE0F1A1-480B-4A44-80C0-53D18A630696}" type="presOf" srcId="{146E6423-B1BB-4649-9427-2F636451600D}" destId="{EAEE8026-868C-492A-A4BA-9A19098C9E6C}" srcOrd="0" destOrd="0" presId="urn:microsoft.com/office/officeart/2005/8/layout/matrix3"/>
    <dgm:cxn modelId="{9738FBA3-02E1-41FA-9FF0-CF55D8903754}" type="presParOf" srcId="{8F3A231F-77AD-43F3-BDA4-D5156AD37531}" destId="{08D07F43-99CA-4CB5-AF11-A79A37538C9B}" srcOrd="0" destOrd="0" presId="urn:microsoft.com/office/officeart/2005/8/layout/matrix3"/>
    <dgm:cxn modelId="{581CDBCA-EABA-4F55-B467-6EEE977FC5D8}" type="presParOf" srcId="{8F3A231F-77AD-43F3-BDA4-D5156AD37531}" destId="{513B060B-C669-4297-9808-7BDB9B6BFE6D}" srcOrd="1" destOrd="0" presId="urn:microsoft.com/office/officeart/2005/8/layout/matrix3"/>
    <dgm:cxn modelId="{ADC49157-938B-4CE0-B7BD-E2958916705C}" type="presParOf" srcId="{8F3A231F-77AD-43F3-BDA4-D5156AD37531}" destId="{22908F84-7649-4C93-9EA7-64FD1B1CB394}" srcOrd="2" destOrd="0" presId="urn:microsoft.com/office/officeart/2005/8/layout/matrix3"/>
    <dgm:cxn modelId="{05783690-A99D-4984-B526-18860D3BFB32}" type="presParOf" srcId="{8F3A231F-77AD-43F3-BDA4-D5156AD37531}" destId="{EAEE8026-868C-492A-A4BA-9A19098C9E6C}" srcOrd="3" destOrd="0" presId="urn:microsoft.com/office/officeart/2005/8/layout/matrix3"/>
    <dgm:cxn modelId="{6A88B55C-9C12-4E0E-87EC-7FCB5581CAEF}" type="presParOf" srcId="{8F3A231F-77AD-43F3-BDA4-D5156AD37531}" destId="{6504751B-D0F4-4605-A7BA-3E9C762F34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9D1CAC1-31CF-4890-A49F-BD3C5153A0B5}" type="datetimeFigureOut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6D878E0-F954-41C7-9403-10E24E312BB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751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E16D89B-083E-4072-A748-B02DD42795FB}" type="datetimeFigureOut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DBB2600-A543-4D6E-9675-18622758435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hesion-territoires.gouv.fr/programme-action-coeur-de-vill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fld id="{CDBB2600-A543-4D6E-9675-18622758435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532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+mj-lt"/>
              <a:buNone/>
            </a:pPr>
            <a:r>
              <a:rPr lang="fr-FR" sz="1200" b="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1200" b="0" dirty="0">
                <a:solidFill>
                  <a:schemeClr val="bg1"/>
                </a:solidFill>
              </a:rPr>
              <a:t>Tout propriétaire bailleur personne physique (ou SCI PP), d’un logement du parc privé loué à titre de résidence principale à un salarié d’une entreprise du secteur privé aux revenus modestes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200" b="0" dirty="0">
                <a:solidFill>
                  <a:schemeClr val="tx1"/>
                </a:solidFill>
              </a:rPr>
              <a:t>Aide en droit ouvert - Aide non renouvelable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sym typeface="Wingdings" panose="05000000000000000000" pitchFamily="2" charset="2"/>
                <a:hlinkClick r:id="rId3"/>
              </a:rPr>
              <a:t> </a:t>
            </a:r>
            <a:r>
              <a:rPr lang="fr-FR" b="0" dirty="0">
                <a:hlinkClick r:id="rId3"/>
              </a:rPr>
              <a:t>https://www.cohesion-territoires.gouv.fr/programme-action-coeur-de-ville</a:t>
            </a:r>
            <a:endParaRPr lang="fr-F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200" b="0" dirty="0">
                <a:solidFill>
                  <a:schemeClr val="tx1"/>
                </a:solidFill>
              </a:rPr>
              <a:t>Aides cumulables avec d’autres aides le cas échéant</a:t>
            </a:r>
            <a:endParaRPr lang="fr-FR" b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59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Pour trouver un artisan RGE, il faut aller sur le site faire.fr</a:t>
            </a:r>
          </a:p>
          <a:p>
            <a:pPr marL="171450" indent="-171450">
              <a:buFontTx/>
              <a:buChar char="-"/>
            </a:pPr>
            <a:r>
              <a:rPr lang="fr-FR" dirty="0"/>
              <a:t>Aide cumulable avec la prime Energie attribuée par l’état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35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dirty="0"/>
              <a:t>Lunéville = (ville dans le périmètre Action Cœur de Ville) </a:t>
            </a:r>
          </a:p>
          <a:p>
            <a:r>
              <a:rPr lang="fr-FR" sz="1200" dirty="0">
                <a:sym typeface="Wingdings" panose="05000000000000000000" pitchFamily="2" charset="2"/>
              </a:rPr>
              <a:t> Secteur </a:t>
            </a:r>
            <a:r>
              <a:rPr lang="fr-FR" sz="1200" dirty="0"/>
              <a:t>Privé </a:t>
            </a:r>
            <a:r>
              <a:rPr lang="fr-FR" sz="1200" u="sng" dirty="0"/>
              <a:t>non agricole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r-FR" sz="1200" dirty="0"/>
              <a:t>Il pourra cumuler ces aides à celle de l’ANAH et de l’éco PTZ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r-FR" sz="1200" dirty="0"/>
              <a:t>Pour faire un prêt, le </a:t>
            </a:r>
            <a:r>
              <a:rPr lang="fr-FR" sz="1200" dirty="0" err="1"/>
              <a:t>beneficiaire</a:t>
            </a:r>
            <a:r>
              <a:rPr lang="fr-FR" sz="1200" dirty="0"/>
              <a:t> doit déjà avoir consommé l’intégralité de la </a:t>
            </a:r>
            <a:r>
              <a:rPr lang="fr-FR" sz="1200" dirty="0" err="1"/>
              <a:t>sub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11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</a:rPr>
              <a:t>Cumul possible avec un prêt travaux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0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FR" sz="1200" b="0" dirty="0">
                <a:solidFill>
                  <a:prstClr val="black"/>
                </a:solidFill>
              </a:rPr>
              <a:t>Aides cumulables avec d’autres aides le cas échéant</a:t>
            </a:r>
            <a:endParaRPr lang="fr-FR" b="0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86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43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5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489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22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55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dirty="0"/>
              <a:t>¤ ALS : Action Logement Services est une Société de financement régulée par l’ACPR.</a:t>
            </a:r>
          </a:p>
          <a:p>
            <a:pPr algn="l"/>
            <a:r>
              <a:rPr lang="fr-FR" sz="1200" dirty="0"/>
              <a:t>¤ 3 000 collaborateurs.</a:t>
            </a:r>
            <a:endParaRPr lang="fr-FR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prstClr val="black"/>
                </a:solidFill>
              </a:rPr>
              <a:t>¤ Chiffres au 31.12.2018</a:t>
            </a:r>
          </a:p>
          <a:p>
            <a:pPr algn="l"/>
            <a:r>
              <a:rPr lang="fr-FR" sz="1200" dirty="0"/>
              <a:t>¤ Action Logement Immobilier détient 58 ESH.</a:t>
            </a:r>
          </a:p>
          <a:p>
            <a:pPr algn="l"/>
            <a:r>
              <a:rPr lang="fr-FR" sz="1200" dirty="0"/>
              <a:t>¤ ALI : 15 000 collaborateurs.</a:t>
            </a:r>
            <a:endParaRPr lang="fr-FR" sz="14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36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385D8A"/>
                </a:solidFill>
              </a:rPr>
              <a:t>En janvier 2019, face aux problèmes d’accès au logement, d’entrée dans l’emploi et d’égalité des territoires, les Partenaires sociaux ont demandé au groupe Action Logement de mobiliser une enveloppe supplémentaire de 9 milliards d’euros pour faciliter l’accès au logement des salariés, favoriser leur mobilité et ainsi agir au profit de l’accès à l’emploi. Ce Plan d’Investissement Volontaire (PIV) s’articule autour de 7 mesures concrètes.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93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54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dirty="0"/>
              <a:t>Aide accordée par Action Logement Services à une personne physique en situation d’emploi ou d’accès à l’emploi, pour faciliter son rapprochement du domicile du lieu de travail ou faciliter l’accès à l’emploi et le recrutement</a:t>
            </a:r>
          </a:p>
          <a:p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rgbClr val="FF0000"/>
                </a:solidFill>
              </a:rPr>
              <a:t>Cumulable à: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FF0000"/>
                </a:solidFill>
              </a:rPr>
              <a:t>VISALE (Caution gratuite pour la recherche de logement)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FF0000"/>
                </a:solidFill>
              </a:rPr>
              <a:t>L’ Avance Loca </a:t>
            </a:r>
            <a:r>
              <a:rPr lang="fr-FR" sz="1200" dirty="0" err="1">
                <a:solidFill>
                  <a:srgbClr val="FF0000"/>
                </a:solidFill>
              </a:rPr>
              <a:t>Pass</a:t>
            </a:r>
            <a:r>
              <a:rPr lang="fr-FR" sz="1200" dirty="0">
                <a:solidFill>
                  <a:srgbClr val="FF0000"/>
                </a:solidFill>
              </a:rPr>
              <a:t> (Prêt 0% max 1 200€ pour le DG)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FF0000"/>
                </a:solidFill>
              </a:rPr>
              <a:t>L’ Aide </a:t>
            </a:r>
            <a:r>
              <a:rPr lang="fr-FR" sz="1200" dirty="0" err="1">
                <a:solidFill>
                  <a:srgbClr val="FF0000"/>
                </a:solidFill>
              </a:rPr>
              <a:t>Mobili</a:t>
            </a:r>
            <a:r>
              <a:rPr lang="fr-FR" sz="1200" dirty="0">
                <a:solidFill>
                  <a:srgbClr val="FF0000"/>
                </a:solidFill>
              </a:rPr>
              <a:t> Jeune (Subvention charge logement jusqu’à 100€/mois)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FF0000"/>
                </a:solidFill>
              </a:rPr>
              <a:t>L’ Aide </a:t>
            </a:r>
            <a:r>
              <a:rPr lang="fr-FR" sz="1200" dirty="0" err="1">
                <a:solidFill>
                  <a:srgbClr val="FF0000"/>
                </a:solidFill>
              </a:rPr>
              <a:t>Mobili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 err="1">
                <a:solidFill>
                  <a:srgbClr val="FF0000"/>
                </a:solidFill>
              </a:rPr>
              <a:t>Pass</a:t>
            </a:r>
            <a:r>
              <a:rPr lang="fr-FR" sz="1200" dirty="0">
                <a:solidFill>
                  <a:srgbClr val="FF0000"/>
                </a:solidFill>
              </a:rPr>
              <a:t> (financement de la mobilité via opérateur spécialisé max 2 200)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FF0000"/>
                </a:solidFill>
              </a:rPr>
              <a:t>L’aide PASS Assistance (aide aux salariés en difficultés, aide pour l’accès à un logement social) : 2000€ pour financer frais d’agence ou déménager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85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chemeClr val="tx1"/>
                </a:solidFill>
              </a:rPr>
              <a:t>De son lieu de travail ou de sa formation longue durée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 &lt; 30 min </a:t>
            </a:r>
            <a:r>
              <a:rPr lang="fr-FR" sz="1200" dirty="0">
                <a:solidFill>
                  <a:schemeClr val="tx1"/>
                </a:solidFill>
              </a:rPr>
              <a:t>en voiture entre le nouveau logement et le lieu de travail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chemeClr val="tx1"/>
                </a:solidFill>
              </a:rPr>
              <a:t>Cas du transport en commun : Abonnement annuel exigé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u="sng" dirty="0">
                <a:solidFill>
                  <a:schemeClr val="tx1"/>
                </a:solidFill>
                <a:sym typeface="Wingdings" panose="05000000000000000000" pitchFamily="2" charset="2"/>
              </a:rPr>
              <a:t>Sont concernés :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u="none" dirty="0">
                <a:solidFill>
                  <a:schemeClr val="tx1"/>
                </a:solidFill>
                <a:sym typeface="Wingdings" panose="05000000000000000000" pitchFamily="2" charset="2"/>
              </a:rPr>
              <a:t>     M</a:t>
            </a:r>
            <a:r>
              <a:rPr lang="fr-FR" sz="1200" u="none" dirty="0">
                <a:solidFill>
                  <a:schemeClr val="tx1"/>
                </a:solidFill>
              </a:rPr>
              <a:t>ajeur ou mineur émancipé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Justifiant d’un contrat de travail ou une promesse d’embauche après une situation de chômage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Justifiant d’un contrat de travail ou une promesse d’embauche dans le cadre d’un premier emploi (les alternants appartiennent à cette catégorie)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Justifiant d’un contrat d’apprentissage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fr-FR" sz="14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lvl="1" indent="-171450" algn="l" defTabSz="914400" rtl="0" eaLnBrk="1" latinLnBrk="0" hangingPunct="1">
              <a:buFont typeface="Wingdings" panose="05000000000000000000" pitchFamily="2" charset="2"/>
              <a:buChar char="à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Aide en droit ouvert - Aide non renouvelable</a:t>
            </a:r>
          </a:p>
          <a:p>
            <a:pPr marL="0" lvl="1" indent="0" algn="l" defTabSz="914400" rtl="0" eaLnBrk="1" latinLnBrk="0" hangingPunct="1">
              <a:buFont typeface="Wingdings" panose="05000000000000000000" pitchFamily="2" charset="2"/>
              <a:buNone/>
            </a:pP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</a:t>
            </a:r>
            <a:r>
              <a:rPr lang="fr-FR" sz="1400" b="0" dirty="0">
                <a:solidFill>
                  <a:schemeClr val="tx1"/>
                </a:solidFill>
              </a:rPr>
              <a:t>ogements concernés </a:t>
            </a:r>
            <a:r>
              <a:rPr lang="fr-FR" sz="1400" dirty="0">
                <a:solidFill>
                  <a:schemeClr val="tx1"/>
                </a:solidFill>
              </a:rPr>
              <a:t>: Tous à l’exception des résidences CROUS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fr-FR" sz="1400" b="1" dirty="0">
              <a:solidFill>
                <a:schemeClr val="tx1"/>
              </a:solidFill>
            </a:endParaRPr>
          </a:p>
          <a:p>
            <a:pPr marL="457200" lvl="1" indent="0">
              <a:buFont typeface="Courier New" panose="02070309020205020404" pitchFamily="49" charset="0"/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30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dirty="0">
                <a:sym typeface="Wingdings" panose="05000000000000000000" pitchFamily="2" charset="2"/>
              </a:rPr>
              <a:t>Famille Durand : </a:t>
            </a:r>
            <a:r>
              <a:rPr lang="fr-FR" sz="1200" dirty="0"/>
              <a:t>Leurs habitudes de transports vont être modifiées.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dirty="0"/>
              <a:t>Seulement 2 x 1000 car le fils (ou la fille) majeur n’est pas porteur du bail</a:t>
            </a:r>
          </a:p>
          <a:p>
            <a:pPr algn="just"/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rgbClr val="FF0000"/>
                </a:solidFill>
              </a:rPr>
              <a:t>Marjolaine bénéficiera donc de 2 200€ d’aides en subvention, d’une caution Visale gratuite et de l’avance Loca </a:t>
            </a:r>
            <a:r>
              <a:rPr lang="fr-FR" sz="1200" dirty="0" err="1">
                <a:solidFill>
                  <a:srgbClr val="FF0000"/>
                </a:solidFill>
              </a:rPr>
              <a:t>Pass</a:t>
            </a:r>
            <a:r>
              <a:rPr lang="fr-FR" sz="1200" dirty="0">
                <a:solidFill>
                  <a:srgbClr val="FF0000"/>
                </a:solidFill>
              </a:rPr>
              <a:t> pour son logement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</a:rPr>
              <a:t>Cumul possible pour le Propriétaires Occupants avec un prêt accession Action Logement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2600-A543-4D6E-9675-186227584357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3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9144000" cy="91440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VISUEL</a:t>
            </a:r>
            <a:endParaRPr lang="en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147921"/>
            <a:ext cx="9144000" cy="7100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3" name="Trapezoid 12"/>
          <p:cNvSpPr/>
          <p:nvPr userDrawn="1"/>
        </p:nvSpPr>
        <p:spPr bwMode="auto">
          <a:xfrm>
            <a:off x="6206961" y="5702414"/>
            <a:ext cx="3554150" cy="1155588"/>
          </a:xfrm>
          <a:prstGeom prst="trapezoid">
            <a:avLst>
              <a:gd name="adj" fmla="val 49689"/>
            </a:avLst>
          </a:prstGeom>
          <a:solidFill>
            <a:schemeClr val="bg1"/>
          </a:solidFill>
          <a:ln w="254000" cap="rnd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Hexagon 14"/>
          <p:cNvSpPr/>
          <p:nvPr userDrawn="1"/>
        </p:nvSpPr>
        <p:spPr bwMode="auto">
          <a:xfrm rot="16200000">
            <a:off x="-186926" y="165798"/>
            <a:ext cx="4700235" cy="4339609"/>
          </a:xfrm>
          <a:custGeom>
            <a:avLst/>
            <a:gdLst>
              <a:gd name="connsiteX0" fmla="*/ 0 w 5026272"/>
              <a:gd name="connsiteY0" fmla="*/ 2166498 h 4332996"/>
              <a:gd name="connsiteX1" fmla="*/ 1298902 w 5026272"/>
              <a:gd name="connsiteY1" fmla="*/ 1 h 4332996"/>
              <a:gd name="connsiteX2" fmla="*/ 3727370 w 5026272"/>
              <a:gd name="connsiteY2" fmla="*/ 1 h 4332996"/>
              <a:gd name="connsiteX3" fmla="*/ 5026272 w 5026272"/>
              <a:gd name="connsiteY3" fmla="*/ 2166498 h 4332996"/>
              <a:gd name="connsiteX4" fmla="*/ 3727370 w 5026272"/>
              <a:gd name="connsiteY4" fmla="*/ 4332995 h 4332996"/>
              <a:gd name="connsiteX5" fmla="*/ 1298902 w 5026272"/>
              <a:gd name="connsiteY5" fmla="*/ 4332995 h 4332996"/>
              <a:gd name="connsiteX6" fmla="*/ 0 w 5026272"/>
              <a:gd name="connsiteY6" fmla="*/ 2166498 h 4332996"/>
              <a:gd name="connsiteX0" fmla="*/ 0 w 3727370"/>
              <a:gd name="connsiteY0" fmla="*/ 2166497 h 4332994"/>
              <a:gd name="connsiteX1" fmla="*/ 1298902 w 3727370"/>
              <a:gd name="connsiteY1" fmla="*/ 0 h 4332994"/>
              <a:gd name="connsiteX2" fmla="*/ 3727370 w 3727370"/>
              <a:gd name="connsiteY2" fmla="*/ 0 h 4332994"/>
              <a:gd name="connsiteX3" fmla="*/ 3543062 w 3727370"/>
              <a:gd name="connsiteY3" fmla="*/ 2130973 h 4332994"/>
              <a:gd name="connsiteX4" fmla="*/ 3727370 w 3727370"/>
              <a:gd name="connsiteY4" fmla="*/ 4332994 h 4332994"/>
              <a:gd name="connsiteX5" fmla="*/ 1298902 w 3727370"/>
              <a:gd name="connsiteY5" fmla="*/ 4332994 h 4332994"/>
              <a:gd name="connsiteX6" fmla="*/ 0 w 3727370"/>
              <a:gd name="connsiteY6" fmla="*/ 2166497 h 4332994"/>
              <a:gd name="connsiteX0" fmla="*/ 0 w 3727370"/>
              <a:gd name="connsiteY0" fmla="*/ 2166497 h 4332994"/>
              <a:gd name="connsiteX1" fmla="*/ 1298902 w 3727370"/>
              <a:gd name="connsiteY1" fmla="*/ 0 h 4332994"/>
              <a:gd name="connsiteX2" fmla="*/ 3727370 w 3727370"/>
              <a:gd name="connsiteY2" fmla="*/ 0 h 4332994"/>
              <a:gd name="connsiteX3" fmla="*/ 3543062 w 3727370"/>
              <a:gd name="connsiteY3" fmla="*/ 2130973 h 4332994"/>
              <a:gd name="connsiteX4" fmla="*/ 3505333 w 3727370"/>
              <a:gd name="connsiteY4" fmla="*/ 4332994 h 4332994"/>
              <a:gd name="connsiteX5" fmla="*/ 1298902 w 3727370"/>
              <a:gd name="connsiteY5" fmla="*/ 4332994 h 4332994"/>
              <a:gd name="connsiteX6" fmla="*/ 0 w 3727370"/>
              <a:gd name="connsiteY6" fmla="*/ 2166497 h 4332994"/>
              <a:gd name="connsiteX0" fmla="*/ 0 w 3727370"/>
              <a:gd name="connsiteY0" fmla="*/ 2166497 h 4332994"/>
              <a:gd name="connsiteX1" fmla="*/ 1298902 w 3727370"/>
              <a:gd name="connsiteY1" fmla="*/ 0 h 4332994"/>
              <a:gd name="connsiteX2" fmla="*/ 3727370 w 3727370"/>
              <a:gd name="connsiteY2" fmla="*/ 0 h 4332994"/>
              <a:gd name="connsiteX3" fmla="*/ 3543062 w 3727370"/>
              <a:gd name="connsiteY3" fmla="*/ 2130973 h 4332994"/>
              <a:gd name="connsiteX4" fmla="*/ 3558248 w 3727370"/>
              <a:gd name="connsiteY4" fmla="*/ 4332994 h 4332994"/>
              <a:gd name="connsiteX5" fmla="*/ 1298902 w 3727370"/>
              <a:gd name="connsiteY5" fmla="*/ 4332994 h 4332994"/>
              <a:gd name="connsiteX6" fmla="*/ 0 w 3727370"/>
              <a:gd name="connsiteY6" fmla="*/ 2166497 h 4332994"/>
              <a:gd name="connsiteX0" fmla="*/ 0 w 3727370"/>
              <a:gd name="connsiteY0" fmla="*/ 2166497 h 4332994"/>
              <a:gd name="connsiteX1" fmla="*/ 1298902 w 3727370"/>
              <a:gd name="connsiteY1" fmla="*/ 0 h 4332994"/>
              <a:gd name="connsiteX2" fmla="*/ 3727370 w 3727370"/>
              <a:gd name="connsiteY2" fmla="*/ 0 h 4332994"/>
              <a:gd name="connsiteX3" fmla="*/ 3543062 w 3727370"/>
              <a:gd name="connsiteY3" fmla="*/ 2130973 h 4332994"/>
              <a:gd name="connsiteX4" fmla="*/ 3525176 w 3727370"/>
              <a:gd name="connsiteY4" fmla="*/ 4332994 h 4332994"/>
              <a:gd name="connsiteX5" fmla="*/ 1298902 w 3727370"/>
              <a:gd name="connsiteY5" fmla="*/ 4332994 h 4332994"/>
              <a:gd name="connsiteX6" fmla="*/ 0 w 3727370"/>
              <a:gd name="connsiteY6" fmla="*/ 2166497 h 4332994"/>
              <a:gd name="connsiteX0" fmla="*/ 0 w 3543062"/>
              <a:gd name="connsiteY0" fmla="*/ 2173112 h 4339609"/>
              <a:gd name="connsiteX1" fmla="*/ 1298902 w 3543062"/>
              <a:gd name="connsiteY1" fmla="*/ 6615 h 4339609"/>
              <a:gd name="connsiteX2" fmla="*/ 3535553 w 3543062"/>
              <a:gd name="connsiteY2" fmla="*/ 0 h 4339609"/>
              <a:gd name="connsiteX3" fmla="*/ 3543062 w 3543062"/>
              <a:gd name="connsiteY3" fmla="*/ 2137588 h 4339609"/>
              <a:gd name="connsiteX4" fmla="*/ 3525176 w 3543062"/>
              <a:gd name="connsiteY4" fmla="*/ 4339609 h 4339609"/>
              <a:gd name="connsiteX5" fmla="*/ 1298902 w 3543062"/>
              <a:gd name="connsiteY5" fmla="*/ 4339609 h 4339609"/>
              <a:gd name="connsiteX6" fmla="*/ 0 w 3543062"/>
              <a:gd name="connsiteY6" fmla="*/ 2173112 h 4339609"/>
              <a:gd name="connsiteX0" fmla="*/ 0 w 3535553"/>
              <a:gd name="connsiteY0" fmla="*/ 2173112 h 4339609"/>
              <a:gd name="connsiteX1" fmla="*/ 1298902 w 3535553"/>
              <a:gd name="connsiteY1" fmla="*/ 6615 h 4339609"/>
              <a:gd name="connsiteX2" fmla="*/ 3535553 w 3535553"/>
              <a:gd name="connsiteY2" fmla="*/ 0 h 4339609"/>
              <a:gd name="connsiteX3" fmla="*/ 3523222 w 3535553"/>
              <a:gd name="connsiteY3" fmla="*/ 2137591 h 4339609"/>
              <a:gd name="connsiteX4" fmla="*/ 3525176 w 3535553"/>
              <a:gd name="connsiteY4" fmla="*/ 4339609 h 4339609"/>
              <a:gd name="connsiteX5" fmla="*/ 1298902 w 3535553"/>
              <a:gd name="connsiteY5" fmla="*/ 4339609 h 4339609"/>
              <a:gd name="connsiteX6" fmla="*/ 0 w 3535553"/>
              <a:gd name="connsiteY6" fmla="*/ 2173112 h 4339609"/>
              <a:gd name="connsiteX0" fmla="*/ 0 w 3525176"/>
              <a:gd name="connsiteY0" fmla="*/ 2173112 h 4339609"/>
              <a:gd name="connsiteX1" fmla="*/ 1298902 w 3525176"/>
              <a:gd name="connsiteY1" fmla="*/ 6615 h 4339609"/>
              <a:gd name="connsiteX2" fmla="*/ 3517976 w 3525176"/>
              <a:gd name="connsiteY2" fmla="*/ 0 h 4339609"/>
              <a:gd name="connsiteX3" fmla="*/ 3523222 w 3525176"/>
              <a:gd name="connsiteY3" fmla="*/ 2137591 h 4339609"/>
              <a:gd name="connsiteX4" fmla="*/ 3525176 w 3525176"/>
              <a:gd name="connsiteY4" fmla="*/ 4339609 h 4339609"/>
              <a:gd name="connsiteX5" fmla="*/ 1298902 w 3525176"/>
              <a:gd name="connsiteY5" fmla="*/ 4339609 h 4339609"/>
              <a:gd name="connsiteX6" fmla="*/ 0 w 3525176"/>
              <a:gd name="connsiteY6" fmla="*/ 2173112 h 43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176" h="4339609">
                <a:moveTo>
                  <a:pt x="0" y="2173112"/>
                </a:moveTo>
                <a:lnTo>
                  <a:pt x="1298902" y="6615"/>
                </a:lnTo>
                <a:lnTo>
                  <a:pt x="3517976" y="0"/>
                </a:lnTo>
                <a:cubicBezTo>
                  <a:pt x="3513866" y="712530"/>
                  <a:pt x="3527332" y="1425061"/>
                  <a:pt x="3523222" y="2137591"/>
                </a:cubicBezTo>
                <a:cubicBezTo>
                  <a:pt x="3523873" y="2871597"/>
                  <a:pt x="3524525" y="3605603"/>
                  <a:pt x="3525176" y="4339609"/>
                </a:cubicBezTo>
                <a:lnTo>
                  <a:pt x="1298902" y="4339609"/>
                </a:lnTo>
                <a:lnTo>
                  <a:pt x="0" y="2173112"/>
                </a:lnTo>
                <a:close/>
              </a:path>
            </a:pathLst>
          </a:cu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593" y="5871873"/>
            <a:ext cx="1931019" cy="5961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 bwMode="auto">
          <a:xfrm>
            <a:off x="686075" y="2180512"/>
            <a:ext cx="42352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81732" y="195060"/>
            <a:ext cx="3154162" cy="19422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81732" y="2547572"/>
            <a:ext cx="3154162" cy="4240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66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377238" y="1826807"/>
            <a:ext cx="6775800" cy="866940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cap="all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77238" y="2904586"/>
            <a:ext cx="6775800" cy="866940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Votre texte ici – corps 12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377238" y="4057288"/>
            <a:ext cx="6775800" cy="2058371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2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0850" indent="-92075">
              <a:lnSpc>
                <a:spcPct val="100000"/>
              </a:lnSpc>
              <a:buFont typeface="Lucida Grande"/>
              <a:buChar char="–"/>
              <a:defRPr sz="1100">
                <a:latin typeface="Calibri"/>
                <a:cs typeface="Calibri"/>
              </a:defRPr>
            </a:lvl2pPr>
            <a:lvl3pPr marL="809625" indent="-92075">
              <a:buSzPct val="90000"/>
              <a:buFont typeface="Lucida Grande"/>
              <a:buChar char="&gt;"/>
              <a:defRPr sz="11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Liste Niveau 1 – corps 12</a:t>
            </a:r>
          </a:p>
          <a:p>
            <a:pPr lvl="1"/>
            <a:r>
              <a:rPr lang="fr-FR" dirty="0"/>
              <a:t>Liste Niveau 2 – corps 11</a:t>
            </a:r>
          </a:p>
          <a:p>
            <a:pPr lvl="2"/>
            <a:r>
              <a:rPr lang="fr-FR" dirty="0"/>
              <a:t>Liste Niveau 3 – corps 11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83826" y="670783"/>
            <a:ext cx="598097" cy="82274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200" b="1" i="1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77238" y="762002"/>
            <a:ext cx="6775800" cy="718433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all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PAGE</a:t>
            </a:r>
          </a:p>
        </p:txBody>
      </p:sp>
      <p:pic>
        <p:nvPicPr>
          <p:cNvPr id="11" name="Picture 17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492407" y="6463157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43404" y="1124744"/>
            <a:ext cx="8283600" cy="866940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Votre texte ici – corps 12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43404" y="2277446"/>
            <a:ext cx="8283600" cy="2058371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2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0850" indent="-92075">
              <a:lnSpc>
                <a:spcPct val="100000"/>
              </a:lnSpc>
              <a:buFont typeface="Lucida Grande"/>
              <a:buChar char="–"/>
              <a:defRPr sz="1100">
                <a:latin typeface="Calibri"/>
                <a:cs typeface="Calibri"/>
              </a:defRPr>
            </a:lvl2pPr>
            <a:lvl3pPr marL="809625" indent="-92075">
              <a:buSzPct val="90000"/>
              <a:buFont typeface="Lucida Grande"/>
              <a:buChar char="&gt;"/>
              <a:defRPr sz="11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Liste Niveau 1 – corps 12</a:t>
            </a:r>
          </a:p>
          <a:p>
            <a:pPr lvl="1"/>
            <a:r>
              <a:rPr lang="fr-FR" dirty="0"/>
              <a:t>Liste Niveau 2 – corps 11</a:t>
            </a:r>
          </a:p>
          <a:p>
            <a:pPr lvl="2"/>
            <a:r>
              <a:rPr lang="fr-FR" dirty="0"/>
              <a:t>Liste Niveau 3 – corps 11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43404" y="190287"/>
            <a:ext cx="6775800" cy="647913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none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page</a:t>
            </a:r>
          </a:p>
        </p:txBody>
      </p:sp>
      <p:pic>
        <p:nvPicPr>
          <p:cNvPr id="11" name="Picture 17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83826" y="670783"/>
            <a:ext cx="598097" cy="82274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200" b="1" i="1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77238" y="762002"/>
            <a:ext cx="6775800" cy="718433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all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PAGE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375042" y="2287099"/>
            <a:ext cx="3503793" cy="866940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>
                <a:solidFill>
                  <a:srgbClr val="00A58C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2375042" y="3336517"/>
            <a:ext cx="3503793" cy="2336891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Votre texte ici – corps 12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545643" y="3807388"/>
            <a:ext cx="1873700" cy="217191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200" b="1" i="1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Votre citation ici – corps 12 gras italique</a:t>
            </a:r>
          </a:p>
        </p:txBody>
      </p:sp>
      <p:pic>
        <p:nvPicPr>
          <p:cNvPr id="11" name="Picture 1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83826" y="670783"/>
            <a:ext cx="598097" cy="82274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200" b="1" i="1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77238" y="762002"/>
            <a:ext cx="6775800" cy="718433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cap="all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PAGE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89444" y="1743723"/>
            <a:ext cx="3376832" cy="464188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DU GRAPHIQUE N°1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998644" y="1743723"/>
            <a:ext cx="3376832" cy="464188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DU GRAPHIQUE N°2</a:t>
            </a:r>
          </a:p>
        </p:txBody>
      </p:sp>
      <p:pic>
        <p:nvPicPr>
          <p:cNvPr id="10" name="Picture 1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14414" y="1421473"/>
            <a:ext cx="7500990" cy="65020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2" b="1" cap="all" baseline="0">
                <a:solidFill>
                  <a:srgbClr val="E0004D"/>
                </a:solidFill>
                <a:latin typeface="Calibri"/>
                <a:cs typeface="Calibri"/>
              </a:defRPr>
            </a:lvl1pPr>
            <a:lvl2pPr marL="343311" indent="0">
              <a:buNone/>
              <a:defRPr sz="2403">
                <a:latin typeface="Calibri"/>
                <a:cs typeface="Calibri"/>
              </a:defRPr>
            </a:lvl2pPr>
            <a:lvl3pPr marL="686623" indent="0">
              <a:buNone/>
              <a:defRPr sz="2403">
                <a:latin typeface="Calibri"/>
                <a:cs typeface="Calibri"/>
              </a:defRPr>
            </a:lvl3pPr>
            <a:lvl4pPr marL="1029934" indent="0">
              <a:buNone/>
              <a:defRPr sz="2403">
                <a:latin typeface="Calibri"/>
                <a:cs typeface="Calibri"/>
              </a:defRPr>
            </a:lvl4pPr>
            <a:lvl5pPr marL="1373246" indent="0">
              <a:buNone/>
              <a:defRPr sz="2403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14414" y="2214554"/>
            <a:ext cx="7500990" cy="1285884"/>
          </a:xfrm>
          <a:prstGeom prst="rect">
            <a:avLst/>
          </a:prstGeom>
        </p:spPr>
        <p:txBody>
          <a:bodyPr vert="horz" anchor="t"/>
          <a:lstStyle>
            <a:lvl1pPr marL="128742" indent="-128742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Tx/>
              <a:buBlip>
                <a:blip r:embed="rId2"/>
              </a:buBlip>
              <a:defRPr sz="1051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07682" indent="-138278">
              <a:lnSpc>
                <a:spcPct val="100000"/>
              </a:lnSpc>
              <a:buFont typeface="Lucida Grande"/>
              <a:buChar char="–"/>
              <a:defRPr sz="901">
                <a:latin typeface="Calibri"/>
                <a:cs typeface="Calibri"/>
              </a:defRPr>
            </a:lvl2pPr>
            <a:lvl3pPr marL="668743" indent="-129934">
              <a:buSzPct val="90000"/>
              <a:buFont typeface="Lucida Grande"/>
              <a:buChar char="&gt;"/>
              <a:defRPr sz="901" i="1">
                <a:latin typeface="Calibri"/>
                <a:cs typeface="Calibri"/>
              </a:defRPr>
            </a:lvl3pPr>
            <a:lvl4pPr marL="1029934" indent="0">
              <a:buNone/>
              <a:defRPr sz="2403">
                <a:latin typeface="Calibri"/>
                <a:cs typeface="Calibri"/>
              </a:defRPr>
            </a:lvl4pPr>
            <a:lvl5pPr marL="1373246" indent="0">
              <a:buNone/>
              <a:defRPr sz="2403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Liste Niveau 1 </a:t>
            </a:r>
            <a:r>
              <a:rPr lang="en-US" dirty="0"/>
              <a:t>–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Liste Niveau 2 </a:t>
            </a:r>
            <a:r>
              <a:rPr lang="en-US" dirty="0"/>
              <a:t>–</a:t>
            </a:r>
            <a:r>
              <a:rPr lang="fr-FR" dirty="0"/>
              <a:t> corps 12</a:t>
            </a:r>
          </a:p>
          <a:p>
            <a:pPr lvl="2"/>
            <a:r>
              <a:rPr lang="fr-FR" dirty="0"/>
              <a:t>Liste Niveau 3 </a:t>
            </a:r>
            <a:r>
              <a:rPr lang="en-US" dirty="0"/>
              <a:t>–</a:t>
            </a:r>
            <a:r>
              <a:rPr lang="fr-FR" dirty="0"/>
              <a:t> corps 12</a:t>
            </a:r>
          </a:p>
        </p:txBody>
      </p:sp>
      <p:cxnSp>
        <p:nvCxnSpPr>
          <p:cNvPr id="24" name="Straight Connector 17"/>
          <p:cNvCxnSpPr/>
          <p:nvPr userDrawn="1"/>
        </p:nvCxnSpPr>
        <p:spPr>
          <a:xfrm flipH="1">
            <a:off x="433511" y="1233054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"/>
          <p:cNvCxnSpPr/>
          <p:nvPr userDrawn="1"/>
        </p:nvCxnSpPr>
        <p:spPr>
          <a:xfrm flipH="1">
            <a:off x="433511" y="552379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4414" y="3643314"/>
            <a:ext cx="7500990" cy="65020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2" b="1" cap="all" baseline="0">
                <a:solidFill>
                  <a:srgbClr val="E0004D"/>
                </a:solidFill>
                <a:latin typeface="Calibri"/>
                <a:cs typeface="Calibri"/>
              </a:defRPr>
            </a:lvl1pPr>
            <a:lvl2pPr marL="343311" indent="0">
              <a:buNone/>
              <a:defRPr sz="2403">
                <a:latin typeface="Calibri"/>
                <a:cs typeface="Calibri"/>
              </a:defRPr>
            </a:lvl2pPr>
            <a:lvl3pPr marL="686623" indent="0">
              <a:buNone/>
              <a:defRPr sz="2403">
                <a:latin typeface="Calibri"/>
                <a:cs typeface="Calibri"/>
              </a:defRPr>
            </a:lvl3pPr>
            <a:lvl4pPr marL="1029934" indent="0">
              <a:buNone/>
              <a:defRPr sz="2403">
                <a:latin typeface="Calibri"/>
                <a:cs typeface="Calibri"/>
              </a:defRPr>
            </a:lvl4pPr>
            <a:lvl5pPr marL="1373246" indent="0">
              <a:buNone/>
              <a:defRPr sz="2403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4414" y="4429132"/>
            <a:ext cx="7500990" cy="1285884"/>
          </a:xfrm>
          <a:prstGeom prst="rect">
            <a:avLst/>
          </a:prstGeom>
        </p:spPr>
        <p:txBody>
          <a:bodyPr vert="horz" anchor="t"/>
          <a:lstStyle>
            <a:lvl1pPr marL="128742" indent="-128742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Tx/>
              <a:buBlip>
                <a:blip r:embed="rId2"/>
              </a:buBlip>
              <a:defRPr sz="1051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07682" indent="-138278">
              <a:lnSpc>
                <a:spcPct val="100000"/>
              </a:lnSpc>
              <a:buFont typeface="Lucida Grande"/>
              <a:buChar char="–"/>
              <a:defRPr sz="901">
                <a:latin typeface="Calibri"/>
                <a:cs typeface="Calibri"/>
              </a:defRPr>
            </a:lvl2pPr>
            <a:lvl3pPr marL="668743" indent="-129934">
              <a:buSzPct val="90000"/>
              <a:buFont typeface="Lucida Grande"/>
              <a:buChar char="&gt;"/>
              <a:defRPr sz="901" i="1">
                <a:latin typeface="Calibri"/>
                <a:cs typeface="Calibri"/>
              </a:defRPr>
            </a:lvl3pPr>
            <a:lvl4pPr marL="1029934" indent="0">
              <a:buNone/>
              <a:defRPr sz="2403">
                <a:latin typeface="Calibri"/>
                <a:cs typeface="Calibri"/>
              </a:defRPr>
            </a:lvl4pPr>
            <a:lvl5pPr marL="1373246" indent="0">
              <a:buNone/>
              <a:defRPr sz="2403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Liste Niveau 1 </a:t>
            </a:r>
            <a:r>
              <a:rPr lang="en-US" dirty="0"/>
              <a:t>–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Liste Niveau 2 </a:t>
            </a:r>
            <a:r>
              <a:rPr lang="en-US" dirty="0"/>
              <a:t>–</a:t>
            </a:r>
            <a:r>
              <a:rPr lang="fr-FR" dirty="0"/>
              <a:t> corps 12</a:t>
            </a:r>
          </a:p>
          <a:p>
            <a:pPr lvl="2"/>
            <a:r>
              <a:rPr lang="fr-FR" dirty="0"/>
              <a:t>Liste Niveau 3 </a:t>
            </a:r>
            <a:r>
              <a:rPr lang="en-US" dirty="0"/>
              <a:t>–</a:t>
            </a:r>
            <a:r>
              <a:rPr lang="fr-FR" dirty="0"/>
              <a:t> corps 12</a:t>
            </a:r>
          </a:p>
        </p:txBody>
      </p:sp>
      <p:cxnSp>
        <p:nvCxnSpPr>
          <p:cNvPr id="12" name="Straight Connector 3"/>
          <p:cNvCxnSpPr/>
          <p:nvPr userDrawn="1"/>
        </p:nvCxnSpPr>
        <p:spPr>
          <a:xfrm flipH="1">
            <a:off x="983762" y="1080655"/>
            <a:ext cx="230652" cy="0"/>
          </a:xfrm>
          <a:prstGeom prst="line">
            <a:avLst/>
          </a:prstGeom>
          <a:ln w="12700" cmpd="sng">
            <a:solidFill>
              <a:srgbClr val="003F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8598" y="571480"/>
            <a:ext cx="571503" cy="642942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703" b="1" i="1" baseline="0">
                <a:solidFill>
                  <a:srgbClr val="E0004D"/>
                </a:solidFill>
                <a:latin typeface="Calibri"/>
                <a:cs typeface="Calibri"/>
              </a:defRPr>
            </a:lvl1pPr>
            <a:lvl2pPr marL="343311" indent="0">
              <a:buNone/>
              <a:defRPr sz="2403">
                <a:latin typeface="Calibri"/>
                <a:cs typeface="Calibri"/>
              </a:defRPr>
            </a:lvl2pPr>
            <a:lvl3pPr marL="686623" indent="0">
              <a:buNone/>
              <a:defRPr sz="2403">
                <a:latin typeface="Calibri"/>
                <a:cs typeface="Calibri"/>
              </a:defRPr>
            </a:lvl3pPr>
            <a:lvl4pPr marL="1029934" indent="0">
              <a:buNone/>
              <a:defRPr sz="2403">
                <a:latin typeface="Calibri"/>
                <a:cs typeface="Calibri"/>
              </a:defRPr>
            </a:lvl4pPr>
            <a:lvl5pPr marL="1373246" indent="0">
              <a:buNone/>
              <a:defRPr sz="2403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4414" y="571482"/>
            <a:ext cx="7500990" cy="642941"/>
          </a:xfrm>
          <a:prstGeom prst="rect">
            <a:avLst/>
          </a:prstGeom>
        </p:spPr>
        <p:txBody>
          <a:bodyPr vert="horz" tIns="43200" bIns="72000" anchor="b">
            <a:normAutofit/>
          </a:bodyPr>
          <a:lstStyle>
            <a:lvl1pPr marL="0" indent="0">
              <a:lnSpc>
                <a:spcPts val="1352"/>
              </a:lnSpc>
              <a:spcBef>
                <a:spcPts val="0"/>
              </a:spcBef>
              <a:buNone/>
              <a:defRPr sz="1802" b="1" cap="all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343311" indent="0">
              <a:buNone/>
              <a:defRPr sz="2403">
                <a:latin typeface="Calibri"/>
                <a:cs typeface="Calibri"/>
              </a:defRPr>
            </a:lvl2pPr>
            <a:lvl3pPr marL="686623" indent="0">
              <a:buNone/>
              <a:defRPr sz="2403">
                <a:latin typeface="Calibri"/>
                <a:cs typeface="Calibri"/>
              </a:defRPr>
            </a:lvl3pPr>
            <a:lvl4pPr marL="1029934" indent="0">
              <a:buNone/>
              <a:defRPr sz="2403">
                <a:latin typeface="Calibri"/>
                <a:cs typeface="Calibri"/>
              </a:defRPr>
            </a:lvl4pPr>
            <a:lvl5pPr marL="1373246" indent="0">
              <a:buNone/>
              <a:defRPr sz="2403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PAGE</a:t>
            </a:r>
          </a:p>
        </p:txBody>
      </p:sp>
      <p:sp>
        <p:nvSpPr>
          <p:cNvPr id="15" name="Holder 4">
            <a:extLst>
              <a:ext uri="{FF2B5EF4-FFF2-40B4-BE49-F238E27FC236}">
                <a16:creationId xmlns="" xmlns:a16="http://schemas.microsoft.com/office/drawing/2014/main" id="{D640DECB-E48D-4401-A89A-328CDE63D1C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086601" y="6480585"/>
            <a:ext cx="1348739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fr-FR" spc="-5"/>
              <a:t>Groupe Action </a:t>
            </a:r>
            <a:r>
              <a:rPr lang="fr-FR" spc="-10"/>
              <a:t>Logement</a:t>
            </a:r>
            <a:r>
              <a:rPr lang="fr-FR" spc="-5"/>
              <a:t> </a:t>
            </a:r>
            <a:endParaRPr lang="fr-FR" spc="-5" dirty="0"/>
          </a:p>
        </p:txBody>
      </p:sp>
      <p:sp>
        <p:nvSpPr>
          <p:cNvPr id="16" name="Holder 5">
            <a:extLst>
              <a:ext uri="{FF2B5EF4-FFF2-40B4-BE49-F238E27FC236}">
                <a16:creationId xmlns="" xmlns:a16="http://schemas.microsoft.com/office/drawing/2014/main" id="{098896E2-E086-4B47-B08F-904641940539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28245" y="6480584"/>
            <a:ext cx="2467355" cy="130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lang="fr-FR" spc="-10"/>
              <a:t>Présentation des comptes consolidés 2019</a:t>
            </a:r>
            <a:endParaRPr lang="fr-FR" spc="-10" dirty="0"/>
          </a:p>
        </p:txBody>
      </p:sp>
    </p:spTree>
    <p:extLst>
      <p:ext uri="{BB962C8B-B14F-4D97-AF65-F5344CB8AC3E}">
        <p14:creationId xmlns:p14="http://schemas.microsoft.com/office/powerpoint/2010/main" val="9089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nip Diagonal Corner Rectangle 310"/>
          <p:cNvSpPr/>
          <p:nvPr userDrawn="1"/>
        </p:nvSpPr>
        <p:spPr bwMode="auto">
          <a:xfrm>
            <a:off x="428625" y="486833"/>
            <a:ext cx="8285163" cy="5500531"/>
          </a:xfrm>
          <a:prstGeom prst="snip2DiagRect">
            <a:avLst>
              <a:gd name="adj1" fmla="val 0"/>
              <a:gd name="adj2" fmla="val 9759"/>
            </a:avLst>
          </a:prstGeom>
          <a:solidFill>
            <a:srgbClr val="003F7A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 bwMode="auto">
          <a:xfrm>
            <a:off x="188301" y="118358"/>
            <a:ext cx="8798156" cy="6748097"/>
            <a:chOff x="188301" y="88767"/>
            <a:chExt cx="8798156" cy="5061073"/>
          </a:xfrm>
        </p:grpSpPr>
        <p:grpSp>
          <p:nvGrpSpPr>
            <p:cNvPr id="315" name="Group 314"/>
            <p:cNvGrpSpPr/>
            <p:nvPr/>
          </p:nvGrpSpPr>
          <p:grpSpPr bwMode="auto">
            <a:xfrm>
              <a:off x="188301" y="88767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535" name="Hexagon 534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6" name="Hexagon 535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7" name="Hexagon 536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8" name="Hexagon 537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9" name="Hexagon 538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0" name="Hexagon 539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1" name="Hexagon 540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2" name="Hexagon 541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3" name="Hexagon 542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4" name="Hexagon 543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5" name="Hexagon 544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6" name="Hexagon 545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7" name="Hexagon 546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8" name="Hexagon 547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49" name="Hexagon 548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0" name="Hexagon 549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1" name="Hexagon 550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2" name="Hexagon 551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3" name="Hexagon 552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4" name="Hexagon 553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5" name="Hexagon 554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6" name="Hexagon 555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7" name="Hexagon 556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8" name="Hexagon 557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59" name="Hexagon 558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0" name="Hexagon 559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1" name="Hexagon 560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2" name="Hexagon 561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3" name="Hexagon 562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4" name="Hexagon 563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5" name="Hexagon 564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6" name="Hexagon 565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7" name="Hexagon 566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8" name="Hexagon 567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69" name="Hexagon 568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0" name="Hexagon 569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1" name="Hexagon 570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2" name="Hexagon 571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3" name="Hexagon 572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4" name="Hexagon 573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5" name="Hexagon 574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6" name="Hexagon 575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7" name="Hexagon 576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8" name="Hexagon 577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79" name="Hexagon 578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0" name="Hexagon 579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1" name="Hexagon 580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2" name="Hexagon 581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3" name="Hexagon 582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4" name="Hexagon 583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5" name="Hexagon 584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6" name="Hexagon 585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7" name="Hexagon 586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8" name="Hexagon 587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89" name="Hexagon 588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0" name="Hexagon 589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1" name="Hexagon 590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2" name="Hexagon 591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3" name="Hexagon 592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4" name="Hexagon 593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5" name="Hexagon 594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6" name="Hexagon 595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7" name="Hexagon 596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8" name="Hexagon 597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99" name="Hexagon 598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600" name="Hexagon 599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601" name="Hexagon 600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602" name="Hexagon 601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603" name="Hexagon 602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604" name="Hexagon 603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605" name="Hexagon 604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606" name="Hexagon 605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grpSp>
          <p:nvGrpSpPr>
            <p:cNvPr id="316" name="Group 315"/>
            <p:cNvGrpSpPr/>
            <p:nvPr/>
          </p:nvGrpSpPr>
          <p:grpSpPr bwMode="auto">
            <a:xfrm>
              <a:off x="188301" y="1731764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463" name="Hexagon 462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4" name="Hexagon 463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5" name="Hexagon 464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6" name="Hexagon 465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7" name="Hexagon 466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8" name="Hexagon 467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9" name="Hexagon 468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0" name="Hexagon 469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1" name="Hexagon 470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2" name="Hexagon 471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3" name="Hexagon 472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4" name="Hexagon 473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5" name="Hexagon 474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6" name="Hexagon 475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7" name="Hexagon 476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8" name="Hexagon 477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9" name="Hexagon 478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0" name="Hexagon 479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1" name="Hexagon 480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2" name="Hexagon 481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3" name="Hexagon 482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4" name="Hexagon 483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5" name="Hexagon 484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6" name="Hexagon 485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7" name="Hexagon 486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8" name="Hexagon 487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9" name="Hexagon 488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0" name="Hexagon 489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1" name="Hexagon 490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2" name="Hexagon 491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3" name="Hexagon 492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4" name="Hexagon 493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5" name="Hexagon 494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6" name="Hexagon 495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7" name="Hexagon 496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8" name="Hexagon 497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9" name="Hexagon 498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0" name="Hexagon 499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1" name="Hexagon 500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2" name="Hexagon 501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3" name="Hexagon 502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4" name="Hexagon 503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5" name="Hexagon 504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6" name="Hexagon 505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7" name="Hexagon 506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8" name="Hexagon 507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9" name="Hexagon 508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0" name="Hexagon 509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1" name="Hexagon 510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2" name="Hexagon 511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3" name="Hexagon 512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4" name="Hexagon 513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5" name="Hexagon 514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6" name="Hexagon 515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7" name="Hexagon 516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8" name="Hexagon 517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9" name="Hexagon 518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0" name="Hexagon 519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1" name="Hexagon 520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2" name="Hexagon 521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3" name="Hexagon 522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4" name="Hexagon 523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5" name="Hexagon 524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6" name="Hexagon 525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7" name="Hexagon 526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8" name="Hexagon 527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9" name="Hexagon 528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0" name="Hexagon 529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1" name="Hexagon 530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2" name="Hexagon 531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3" name="Hexagon 532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4" name="Hexagon 533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grpSp>
          <p:nvGrpSpPr>
            <p:cNvPr id="317" name="Group 316"/>
            <p:cNvGrpSpPr/>
            <p:nvPr/>
          </p:nvGrpSpPr>
          <p:grpSpPr bwMode="auto">
            <a:xfrm>
              <a:off x="188301" y="3366149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391" name="Hexagon 390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2" name="Hexagon 391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3" name="Hexagon 392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4" name="Hexagon 393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5" name="Hexagon 394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6" name="Hexagon 395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7" name="Hexagon 396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8" name="Hexagon 397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9" name="Hexagon 398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0" name="Hexagon 399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1" name="Hexagon 400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2" name="Hexagon 401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3" name="Hexagon 402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4" name="Hexagon 403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5" name="Hexagon 404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6" name="Hexagon 405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7" name="Hexagon 406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8" name="Hexagon 407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9" name="Hexagon 408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0" name="Hexagon 409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1" name="Hexagon 410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2" name="Hexagon 411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3" name="Hexagon 412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4" name="Hexagon 413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5" name="Hexagon 414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6" name="Hexagon 415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7" name="Hexagon 416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8" name="Hexagon 417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9" name="Hexagon 418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0" name="Hexagon 419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1" name="Hexagon 420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2" name="Hexagon 421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3" name="Hexagon 422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4" name="Hexagon 423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5" name="Hexagon 424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6" name="Hexagon 425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7" name="Hexagon 426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8" name="Hexagon 427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9" name="Hexagon 428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0" name="Hexagon 429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1" name="Hexagon 430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2" name="Hexagon 431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3" name="Hexagon 432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4" name="Hexagon 433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5" name="Hexagon 434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6" name="Hexagon 435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7" name="Hexagon 436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8" name="Hexagon 437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9" name="Hexagon 438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0" name="Hexagon 439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1" name="Hexagon 440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2" name="Hexagon 441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3" name="Hexagon 442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4" name="Hexagon 443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5" name="Hexagon 444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6" name="Hexagon 445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7" name="Hexagon 446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8" name="Hexagon 447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9" name="Hexagon 448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0" name="Hexagon 449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1" name="Hexagon 450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2" name="Hexagon 451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3" name="Hexagon 452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4" name="Hexagon 453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5" name="Hexagon 454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6" name="Hexagon 455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7" name="Hexagon 456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8" name="Hexagon 457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9" name="Hexagon 458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0" name="Hexagon 459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1" name="Hexagon 460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2" name="Hexagon 461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</p:grpSp>
      <p:grpSp>
        <p:nvGrpSpPr>
          <p:cNvPr id="611" name="Group 610"/>
          <p:cNvGrpSpPr/>
          <p:nvPr userDrawn="1"/>
        </p:nvGrpSpPr>
        <p:grpSpPr bwMode="auto">
          <a:xfrm>
            <a:off x="0" y="-2"/>
            <a:ext cx="9144000" cy="6858003"/>
            <a:chOff x="0" y="-2"/>
            <a:chExt cx="9144000" cy="6858003"/>
          </a:xfrm>
        </p:grpSpPr>
        <p:sp>
          <p:nvSpPr>
            <p:cNvPr id="612" name="Rectangle 611"/>
            <p:cNvSpPr/>
            <p:nvPr/>
          </p:nvSpPr>
          <p:spPr bwMode="auto">
            <a:xfrm>
              <a:off x="0" y="0"/>
              <a:ext cx="9144000" cy="365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613" name="Rectangle 612"/>
            <p:cNvSpPr/>
            <p:nvPr/>
          </p:nvSpPr>
          <p:spPr bwMode="auto">
            <a:xfrm>
              <a:off x="0" y="5987363"/>
              <a:ext cx="9144000" cy="870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614" name="Rectangle 613"/>
            <p:cNvSpPr/>
            <p:nvPr/>
          </p:nvSpPr>
          <p:spPr bwMode="auto">
            <a:xfrm rot="5400000">
              <a:off x="-3213090" y="3218824"/>
              <a:ext cx="6858003" cy="420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615" name="Rectangle 614"/>
            <p:cNvSpPr/>
            <p:nvPr/>
          </p:nvSpPr>
          <p:spPr bwMode="auto">
            <a:xfrm rot="5400000">
              <a:off x="5499891" y="3213894"/>
              <a:ext cx="6858003" cy="4302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</p:grpSp>
      <p:sp>
        <p:nvSpPr>
          <p:cNvPr id="621" name="Hexagon 620"/>
          <p:cNvSpPr/>
          <p:nvPr userDrawn="1"/>
        </p:nvSpPr>
        <p:spPr bwMode="auto">
          <a:xfrm rot="16200000">
            <a:off x="7429739" y="2989337"/>
            <a:ext cx="735557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22" name="Hexagon 621"/>
          <p:cNvSpPr/>
          <p:nvPr userDrawn="1"/>
        </p:nvSpPr>
        <p:spPr bwMode="auto">
          <a:xfrm rot="16200000">
            <a:off x="6718301" y="3537532"/>
            <a:ext cx="735557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FBBD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23" name="Hexagon 622"/>
          <p:cNvSpPr/>
          <p:nvPr userDrawn="1"/>
        </p:nvSpPr>
        <p:spPr bwMode="auto">
          <a:xfrm rot="16200000">
            <a:off x="7299747" y="4394247"/>
            <a:ext cx="1471117" cy="951154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624" name="Straight Connector 623"/>
          <p:cNvCxnSpPr/>
          <p:nvPr userDrawn="1"/>
        </p:nvCxnSpPr>
        <p:spPr bwMode="auto">
          <a:xfrm>
            <a:off x="1240742" y="3185708"/>
            <a:ext cx="619098" cy="0"/>
          </a:xfrm>
          <a:prstGeom prst="line">
            <a:avLst/>
          </a:prstGeom>
          <a:ln w="76200" cmpd="sng">
            <a:solidFill>
              <a:srgbClr val="E41D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5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135480" y="1049260"/>
            <a:ext cx="4322074" cy="196611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626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135480" y="3484355"/>
            <a:ext cx="4322074" cy="97464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154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313"/>
          <p:cNvGrpSpPr/>
          <p:nvPr userDrawn="1"/>
        </p:nvGrpSpPr>
        <p:grpSpPr bwMode="auto">
          <a:xfrm>
            <a:off x="188301" y="118358"/>
            <a:ext cx="8798156" cy="6748097"/>
            <a:chOff x="188301" y="88767"/>
            <a:chExt cx="8798156" cy="5061073"/>
          </a:xfrm>
        </p:grpSpPr>
        <p:grpSp>
          <p:nvGrpSpPr>
            <p:cNvPr id="315" name="Group 314"/>
            <p:cNvGrpSpPr/>
            <p:nvPr/>
          </p:nvGrpSpPr>
          <p:grpSpPr bwMode="auto">
            <a:xfrm>
              <a:off x="188301" y="88767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462" name="Hexagon 461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3" name="Hexagon 462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4" name="Hexagon 463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5" name="Hexagon 464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6" name="Hexagon 465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7" name="Hexagon 466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8" name="Hexagon 467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9" name="Hexagon 468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0" name="Hexagon 469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1" name="Hexagon 470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2" name="Hexagon 471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3" name="Hexagon 472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4" name="Hexagon 473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5" name="Hexagon 474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6" name="Hexagon 475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7" name="Hexagon 476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8" name="Hexagon 477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9" name="Hexagon 478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0" name="Hexagon 479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1" name="Hexagon 480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2" name="Hexagon 481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3" name="Hexagon 482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4" name="Hexagon 483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5" name="Hexagon 484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6" name="Hexagon 485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7" name="Hexagon 486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8" name="Hexagon 487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9" name="Hexagon 488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0" name="Hexagon 489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1" name="Hexagon 490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2" name="Hexagon 491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3" name="Hexagon 492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4" name="Hexagon 493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5" name="Hexagon 494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6" name="Hexagon 495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7" name="Hexagon 496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8" name="Hexagon 497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9" name="Hexagon 498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0" name="Hexagon 499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1" name="Hexagon 500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2" name="Hexagon 501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3" name="Hexagon 502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4" name="Hexagon 503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5" name="Hexagon 504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6" name="Hexagon 505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7" name="Hexagon 506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8" name="Hexagon 507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9" name="Hexagon 508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0" name="Hexagon 509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1" name="Hexagon 510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2" name="Hexagon 511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3" name="Hexagon 512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4" name="Hexagon 513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5" name="Hexagon 514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6" name="Hexagon 515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7" name="Hexagon 516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8" name="Hexagon 517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9" name="Hexagon 518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0" name="Hexagon 519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1" name="Hexagon 520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2" name="Hexagon 521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3" name="Hexagon 522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4" name="Hexagon 523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5" name="Hexagon 524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6" name="Hexagon 525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7" name="Hexagon 526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8" name="Hexagon 527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9" name="Hexagon 528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0" name="Hexagon 529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1" name="Hexagon 530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2" name="Hexagon 531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3" name="Hexagon 532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grpSp>
          <p:nvGrpSpPr>
            <p:cNvPr id="316" name="Group 315"/>
            <p:cNvGrpSpPr/>
            <p:nvPr/>
          </p:nvGrpSpPr>
          <p:grpSpPr bwMode="auto">
            <a:xfrm>
              <a:off x="188301" y="1731764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390" name="Hexagon 389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1" name="Hexagon 390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2" name="Hexagon 391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3" name="Hexagon 392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4" name="Hexagon 393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5" name="Hexagon 394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6" name="Hexagon 395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7" name="Hexagon 396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8" name="Hexagon 397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9" name="Hexagon 398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0" name="Hexagon 399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1" name="Hexagon 400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2" name="Hexagon 401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3" name="Hexagon 402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4" name="Hexagon 403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5" name="Hexagon 404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6" name="Hexagon 405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7" name="Hexagon 406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8" name="Hexagon 407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9" name="Hexagon 408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0" name="Hexagon 409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1" name="Hexagon 410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2" name="Hexagon 411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3" name="Hexagon 412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4" name="Hexagon 413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5" name="Hexagon 414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6" name="Hexagon 415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7" name="Hexagon 416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8" name="Hexagon 417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9" name="Hexagon 418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0" name="Hexagon 419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1" name="Hexagon 420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2" name="Hexagon 421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3" name="Hexagon 422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4" name="Hexagon 423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5" name="Hexagon 424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6" name="Hexagon 425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7" name="Hexagon 426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8" name="Hexagon 427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9" name="Hexagon 428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0" name="Hexagon 429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1" name="Hexagon 430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2" name="Hexagon 431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3" name="Hexagon 432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4" name="Hexagon 433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5" name="Hexagon 434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6" name="Hexagon 435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7" name="Hexagon 436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8" name="Hexagon 437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9" name="Hexagon 438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0" name="Hexagon 439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1" name="Hexagon 440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2" name="Hexagon 441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3" name="Hexagon 442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4" name="Hexagon 443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5" name="Hexagon 444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6" name="Hexagon 445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7" name="Hexagon 446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8" name="Hexagon 447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9" name="Hexagon 448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0" name="Hexagon 449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1" name="Hexagon 450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2" name="Hexagon 451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3" name="Hexagon 452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4" name="Hexagon 453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5" name="Hexagon 454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6" name="Hexagon 455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7" name="Hexagon 456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8" name="Hexagon 457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9" name="Hexagon 458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0" name="Hexagon 459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1" name="Hexagon 460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grpSp>
          <p:nvGrpSpPr>
            <p:cNvPr id="317" name="Group 316"/>
            <p:cNvGrpSpPr/>
            <p:nvPr/>
          </p:nvGrpSpPr>
          <p:grpSpPr bwMode="auto">
            <a:xfrm>
              <a:off x="188301" y="3366149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318" name="Hexagon 317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19" name="Hexagon 318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0" name="Hexagon 319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1" name="Hexagon 320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2" name="Hexagon 321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3" name="Hexagon 322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4" name="Hexagon 323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5" name="Hexagon 324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6" name="Hexagon 325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7" name="Hexagon 326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8" name="Hexagon 327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9" name="Hexagon 328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0" name="Hexagon 329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1" name="Hexagon 330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2" name="Hexagon 331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3" name="Hexagon 332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4" name="Hexagon 333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5" name="Hexagon 334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6" name="Hexagon 335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7" name="Hexagon 336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8" name="Hexagon 337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9" name="Hexagon 338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0" name="Hexagon 339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1" name="Hexagon 340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2" name="Hexagon 341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3" name="Hexagon 342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4" name="Hexagon 343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5" name="Hexagon 344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6" name="Hexagon 345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7" name="Hexagon 346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8" name="Hexagon 347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9" name="Hexagon 348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0" name="Hexagon 349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1" name="Hexagon 350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2" name="Hexagon 351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3" name="Hexagon 352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4" name="Hexagon 353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5" name="Hexagon 354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6" name="Hexagon 355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7" name="Hexagon 356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8" name="Hexagon 357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9" name="Hexagon 358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0" name="Hexagon 359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1" name="Hexagon 360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2" name="Hexagon 361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3" name="Hexagon 362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4" name="Hexagon 363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5" name="Hexagon 364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6" name="Hexagon 365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7" name="Hexagon 366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8" name="Hexagon 367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9" name="Hexagon 368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0" name="Hexagon 369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1" name="Hexagon 370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2" name="Hexagon 371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3" name="Hexagon 372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4" name="Hexagon 373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5" name="Hexagon 374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6" name="Hexagon 375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7" name="Hexagon 376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8" name="Hexagon 377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9" name="Hexagon 378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0" name="Hexagon 379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1" name="Hexagon 380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2" name="Hexagon 381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3" name="Hexagon 382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4" name="Hexagon 383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5" name="Hexagon 384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6" name="Hexagon 385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7" name="Hexagon 386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8" name="Hexagon 387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9" name="Hexagon 388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6350" cmpd="sng">
                <a:solidFill>
                  <a:schemeClr val="bg1">
                    <a:lumMod val="65000"/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 bwMode="auto">
          <a:xfrm>
            <a:off x="0" y="-2"/>
            <a:ext cx="9144000" cy="6858003"/>
            <a:chOff x="0" y="-1"/>
            <a:chExt cx="9144000" cy="5143502"/>
          </a:xfrm>
        </p:grpSpPr>
        <p:grpSp>
          <p:nvGrpSpPr>
            <p:cNvPr id="534" name="Group 533"/>
            <p:cNvGrpSpPr/>
            <p:nvPr userDrawn="1"/>
          </p:nvGrpSpPr>
          <p:grpSpPr bwMode="auto">
            <a:xfrm>
              <a:off x="0" y="-1"/>
              <a:ext cx="9144000" cy="5143502"/>
              <a:chOff x="0" y="-2"/>
              <a:chExt cx="9144000" cy="6858003"/>
            </a:xfrm>
          </p:grpSpPr>
          <p:sp>
            <p:nvSpPr>
              <p:cNvPr id="535" name="Rectangle 534"/>
              <p:cNvSpPr/>
              <p:nvPr/>
            </p:nvSpPr>
            <p:spPr bwMode="auto">
              <a:xfrm>
                <a:off x="0" y="-2"/>
                <a:ext cx="9144000" cy="4868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>
                <a:off x="0" y="5987364"/>
                <a:ext cx="9144000" cy="8706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7" name="Rectangle 536"/>
              <p:cNvSpPr/>
              <p:nvPr/>
            </p:nvSpPr>
            <p:spPr bwMode="auto">
              <a:xfrm rot="5400000">
                <a:off x="-3213090" y="3218824"/>
                <a:ext cx="6858003" cy="4203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 rot="5400000">
                <a:off x="5499891" y="3213894"/>
                <a:ext cx="6858003" cy="4302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sp>
          <p:nvSpPr>
            <p:cNvPr id="545" name="Right Triangle 544"/>
            <p:cNvSpPr/>
            <p:nvPr userDrawn="1"/>
          </p:nvSpPr>
          <p:spPr bwMode="auto">
            <a:xfrm>
              <a:off x="304434" y="3973112"/>
              <a:ext cx="718886" cy="71888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546" name="Right Triangle 545"/>
            <p:cNvSpPr/>
            <p:nvPr userDrawn="1"/>
          </p:nvSpPr>
          <p:spPr bwMode="auto">
            <a:xfrm rot="10800000">
              <a:off x="8153271" y="197969"/>
              <a:ext cx="718886" cy="71888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</p:grpSp>
      <p:sp>
        <p:nvSpPr>
          <p:cNvPr id="539" name="Hexagon 538"/>
          <p:cNvSpPr/>
          <p:nvPr userDrawn="1"/>
        </p:nvSpPr>
        <p:spPr bwMode="auto">
          <a:xfrm rot="16200000">
            <a:off x="7429739" y="2989337"/>
            <a:ext cx="735557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40" name="Hexagon 539"/>
          <p:cNvSpPr/>
          <p:nvPr userDrawn="1"/>
        </p:nvSpPr>
        <p:spPr bwMode="auto">
          <a:xfrm rot="16200000">
            <a:off x="6718301" y="3537532"/>
            <a:ext cx="735557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FBBD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41" name="Hexagon 540"/>
          <p:cNvSpPr/>
          <p:nvPr userDrawn="1"/>
        </p:nvSpPr>
        <p:spPr bwMode="auto">
          <a:xfrm rot="16200000">
            <a:off x="7299747" y="4394247"/>
            <a:ext cx="1471117" cy="951154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542" name="Straight Connector 541"/>
          <p:cNvCxnSpPr/>
          <p:nvPr userDrawn="1"/>
        </p:nvCxnSpPr>
        <p:spPr bwMode="auto">
          <a:xfrm>
            <a:off x="1240742" y="3185708"/>
            <a:ext cx="619098" cy="0"/>
          </a:xfrm>
          <a:prstGeom prst="line">
            <a:avLst/>
          </a:prstGeom>
          <a:ln w="76200" cmpd="sng">
            <a:solidFill>
              <a:srgbClr val="E41D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135480" y="1049260"/>
            <a:ext cx="4322074" cy="196611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 b="1" cap="all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544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135480" y="3484355"/>
            <a:ext cx="4322074" cy="97464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313" name="Snip Diagonal Corner Rectangle 312"/>
          <p:cNvSpPr/>
          <p:nvPr userDrawn="1"/>
        </p:nvSpPr>
        <p:spPr bwMode="auto">
          <a:xfrm>
            <a:off x="428625" y="486833"/>
            <a:ext cx="8285163" cy="5500531"/>
          </a:xfrm>
          <a:prstGeom prst="snip2DiagRect">
            <a:avLst>
              <a:gd name="adj1" fmla="val 0"/>
              <a:gd name="adj2" fmla="val 9759"/>
            </a:avLst>
          </a:prstGeom>
          <a:noFill/>
          <a:ln w="12700" cmpd="sng">
            <a:solidFill>
              <a:srgbClr val="E4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7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023518" y="3462858"/>
            <a:ext cx="1621470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TITRE DE LA PARTIE</a:t>
            </a:r>
            <a:endParaRPr lang="fr-FR" i="1" dirty="0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023518" y="4002246"/>
            <a:ext cx="1621470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TITRE DE LA PARTIE</a:t>
            </a:r>
            <a:endParaRPr lang="fr-FR" i="1" dirty="0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023518" y="4541634"/>
            <a:ext cx="1621470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TITRE DE LA PARTIE</a:t>
            </a:r>
            <a:endParaRPr lang="fr-FR" i="1" dirty="0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023518" y="5081022"/>
            <a:ext cx="1621470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TITRE DE LA PARTIE</a:t>
            </a:r>
            <a:endParaRPr lang="fr-FR" i="1" dirty="0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917157" y="3360002"/>
            <a:ext cx="1249799" cy="41063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0" i="1">
                <a:solidFill>
                  <a:srgbClr val="E41D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_____N° slide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917157" y="3899390"/>
            <a:ext cx="1249799" cy="41063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0" i="1">
                <a:solidFill>
                  <a:srgbClr val="E41D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_____N° slide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917157" y="4438778"/>
            <a:ext cx="1249799" cy="41063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0" i="1">
                <a:solidFill>
                  <a:srgbClr val="E41D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_____N° slide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917157" y="4978166"/>
            <a:ext cx="1249799" cy="41063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0" i="1">
                <a:solidFill>
                  <a:srgbClr val="E41D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_____N° slide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180096" y="466624"/>
            <a:ext cx="187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2800" cap="all" smtClean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" sz="1800"/>
            </a:lvl5pPr>
          </a:lstStyle>
          <a:p>
            <a:pPr marL="0" lvl="0" algn="ctr"/>
            <a:r>
              <a:rPr lang="fr-FR" dirty="0"/>
              <a:t>SOMMAIRE</a:t>
            </a:r>
          </a:p>
        </p:txBody>
      </p:sp>
      <p:pic>
        <p:nvPicPr>
          <p:cNvPr id="15" name="Picture 1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188676" y="1455365"/>
            <a:ext cx="360900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2800" cap="all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188673" y="4128753"/>
            <a:ext cx="5059258" cy="1737280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Votre texte ici – corps 12</a:t>
            </a:r>
          </a:p>
        </p:txBody>
      </p:sp>
      <p:pic>
        <p:nvPicPr>
          <p:cNvPr id="8" name="Picture 1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nip Diagonal Corner Rectangle 313"/>
          <p:cNvSpPr/>
          <p:nvPr userDrawn="1"/>
        </p:nvSpPr>
        <p:spPr bwMode="auto">
          <a:xfrm>
            <a:off x="428625" y="1111939"/>
            <a:ext cx="8285163" cy="5128145"/>
          </a:xfrm>
          <a:prstGeom prst="snip2DiagRect">
            <a:avLst>
              <a:gd name="adj1" fmla="val 0"/>
              <a:gd name="adj2" fmla="val 9759"/>
            </a:avLst>
          </a:prstGeom>
          <a:solidFill>
            <a:srgbClr val="FBBD0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316" name="Group 315"/>
          <p:cNvGrpSpPr/>
          <p:nvPr userDrawn="1"/>
        </p:nvGrpSpPr>
        <p:grpSpPr bwMode="auto">
          <a:xfrm>
            <a:off x="188301" y="118358"/>
            <a:ext cx="8798156" cy="6748097"/>
            <a:chOff x="188301" y="88767"/>
            <a:chExt cx="8798156" cy="5061073"/>
          </a:xfrm>
        </p:grpSpPr>
        <p:grpSp>
          <p:nvGrpSpPr>
            <p:cNvPr id="318" name="Group 317"/>
            <p:cNvGrpSpPr/>
            <p:nvPr/>
          </p:nvGrpSpPr>
          <p:grpSpPr bwMode="auto">
            <a:xfrm>
              <a:off x="188301" y="88767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465" name="Hexagon 464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6" name="Hexagon 465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7" name="Hexagon 466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8" name="Hexagon 467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9" name="Hexagon 468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0" name="Hexagon 469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1" name="Hexagon 470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2" name="Hexagon 471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3" name="Hexagon 472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4" name="Hexagon 473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5" name="Hexagon 474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6" name="Hexagon 475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7" name="Hexagon 476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8" name="Hexagon 477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9" name="Hexagon 478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0" name="Hexagon 479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1" name="Hexagon 480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2" name="Hexagon 481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3" name="Hexagon 482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4" name="Hexagon 483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5" name="Hexagon 484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6" name="Hexagon 485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7" name="Hexagon 486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8" name="Hexagon 487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9" name="Hexagon 488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0" name="Hexagon 489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1" name="Hexagon 490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2" name="Hexagon 491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3" name="Hexagon 492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4" name="Hexagon 493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5" name="Hexagon 494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6" name="Hexagon 495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7" name="Hexagon 496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8" name="Hexagon 497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9" name="Hexagon 498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0" name="Hexagon 499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1" name="Hexagon 500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2" name="Hexagon 501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3" name="Hexagon 502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4" name="Hexagon 503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5" name="Hexagon 504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6" name="Hexagon 505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7" name="Hexagon 506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8" name="Hexagon 507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9" name="Hexagon 508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0" name="Hexagon 509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1" name="Hexagon 510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2" name="Hexagon 511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3" name="Hexagon 512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4" name="Hexagon 513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5" name="Hexagon 514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6" name="Hexagon 515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7" name="Hexagon 516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8" name="Hexagon 517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9" name="Hexagon 518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0" name="Hexagon 519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1" name="Hexagon 520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2" name="Hexagon 521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3" name="Hexagon 522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4" name="Hexagon 523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5" name="Hexagon 524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6" name="Hexagon 525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7" name="Hexagon 526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8" name="Hexagon 527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9" name="Hexagon 528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0" name="Hexagon 529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1" name="Hexagon 530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2" name="Hexagon 531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3" name="Hexagon 532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4" name="Hexagon 533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5" name="Hexagon 534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6" name="Hexagon 535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grpSp>
          <p:nvGrpSpPr>
            <p:cNvPr id="319" name="Group 318"/>
            <p:cNvGrpSpPr/>
            <p:nvPr/>
          </p:nvGrpSpPr>
          <p:grpSpPr bwMode="auto">
            <a:xfrm>
              <a:off x="188301" y="1731764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393" name="Hexagon 392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4" name="Hexagon 393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5" name="Hexagon 394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6" name="Hexagon 395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7" name="Hexagon 396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8" name="Hexagon 397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9" name="Hexagon 398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0" name="Hexagon 399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1" name="Hexagon 400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2" name="Hexagon 401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3" name="Hexagon 402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4" name="Hexagon 403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5" name="Hexagon 404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6" name="Hexagon 405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7" name="Hexagon 406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8" name="Hexagon 407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9" name="Hexagon 408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0" name="Hexagon 409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1" name="Hexagon 410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2" name="Hexagon 411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3" name="Hexagon 412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4" name="Hexagon 413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5" name="Hexagon 414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6" name="Hexagon 415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7" name="Hexagon 416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8" name="Hexagon 417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9" name="Hexagon 418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0" name="Hexagon 419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1" name="Hexagon 420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2" name="Hexagon 421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3" name="Hexagon 422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4" name="Hexagon 423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5" name="Hexagon 424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6" name="Hexagon 425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7" name="Hexagon 426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8" name="Hexagon 427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9" name="Hexagon 428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0" name="Hexagon 429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1" name="Hexagon 430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2" name="Hexagon 431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3" name="Hexagon 432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4" name="Hexagon 433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5" name="Hexagon 434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6" name="Hexagon 435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7" name="Hexagon 436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8" name="Hexagon 437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9" name="Hexagon 438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0" name="Hexagon 439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1" name="Hexagon 440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2" name="Hexagon 441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3" name="Hexagon 442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4" name="Hexagon 443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5" name="Hexagon 444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6" name="Hexagon 445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7" name="Hexagon 446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8" name="Hexagon 447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9" name="Hexagon 448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0" name="Hexagon 449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1" name="Hexagon 450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2" name="Hexagon 451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3" name="Hexagon 452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4" name="Hexagon 453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5" name="Hexagon 454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6" name="Hexagon 455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7" name="Hexagon 456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8" name="Hexagon 457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9" name="Hexagon 458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0" name="Hexagon 459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1" name="Hexagon 460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2" name="Hexagon 461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3" name="Hexagon 462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4" name="Hexagon 463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grpSp>
          <p:nvGrpSpPr>
            <p:cNvPr id="320" name="Group 319"/>
            <p:cNvGrpSpPr/>
            <p:nvPr/>
          </p:nvGrpSpPr>
          <p:grpSpPr bwMode="auto">
            <a:xfrm>
              <a:off x="188301" y="3366149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321" name="Hexagon 320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2" name="Hexagon 321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3" name="Hexagon 322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4" name="Hexagon 323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5" name="Hexagon 324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6" name="Hexagon 325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7" name="Hexagon 326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8" name="Hexagon 327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9" name="Hexagon 328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0" name="Hexagon 329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1" name="Hexagon 330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2" name="Hexagon 331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3" name="Hexagon 332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4" name="Hexagon 333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5" name="Hexagon 334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6" name="Hexagon 335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7" name="Hexagon 336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8" name="Hexagon 337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9" name="Hexagon 338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0" name="Hexagon 339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1" name="Hexagon 340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2" name="Hexagon 341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3" name="Hexagon 342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4" name="Hexagon 343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5" name="Hexagon 344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6" name="Hexagon 345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7" name="Hexagon 346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8" name="Hexagon 347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9" name="Hexagon 348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0" name="Hexagon 349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1" name="Hexagon 350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2" name="Hexagon 351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3" name="Hexagon 352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4" name="Hexagon 353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5" name="Hexagon 354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6" name="Hexagon 355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7" name="Hexagon 356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8" name="Hexagon 357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9" name="Hexagon 358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0" name="Hexagon 359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1" name="Hexagon 360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2" name="Hexagon 361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3" name="Hexagon 362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4" name="Hexagon 363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5" name="Hexagon 364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6" name="Hexagon 365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7" name="Hexagon 366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8" name="Hexagon 367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9" name="Hexagon 368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0" name="Hexagon 369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1" name="Hexagon 370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2" name="Hexagon 371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3" name="Hexagon 372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4" name="Hexagon 373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5" name="Hexagon 374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6" name="Hexagon 375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7" name="Hexagon 376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8" name="Hexagon 377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9" name="Hexagon 378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0" name="Hexagon 379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1" name="Hexagon 380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2" name="Hexagon 381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3" name="Hexagon 382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4" name="Hexagon 383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5" name="Hexagon 384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6" name="Hexagon 385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7" name="Hexagon 386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8" name="Hexagon 387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9" name="Hexagon 388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0" name="Hexagon 389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1" name="Hexagon 390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2" name="Hexagon 391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</p:grpSp>
      <p:grpSp>
        <p:nvGrpSpPr>
          <p:cNvPr id="537" name="Group 536"/>
          <p:cNvGrpSpPr/>
          <p:nvPr userDrawn="1"/>
        </p:nvGrpSpPr>
        <p:grpSpPr bwMode="auto">
          <a:xfrm>
            <a:off x="0" y="869198"/>
            <a:ext cx="9144000" cy="5997260"/>
            <a:chOff x="0" y="565931"/>
            <a:chExt cx="9144000" cy="5997261"/>
          </a:xfrm>
        </p:grpSpPr>
        <p:sp>
          <p:nvSpPr>
            <p:cNvPr id="538" name="Rectangle 537"/>
            <p:cNvSpPr/>
            <p:nvPr/>
          </p:nvSpPr>
          <p:spPr bwMode="auto">
            <a:xfrm>
              <a:off x="0" y="565931"/>
              <a:ext cx="9144000" cy="242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539" name="Rectangle 538"/>
            <p:cNvSpPr/>
            <p:nvPr/>
          </p:nvSpPr>
          <p:spPr bwMode="auto">
            <a:xfrm>
              <a:off x="0" y="5936820"/>
              <a:ext cx="9144000" cy="6179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540" name="Rectangle 539"/>
            <p:cNvSpPr/>
            <p:nvPr/>
          </p:nvSpPr>
          <p:spPr bwMode="auto">
            <a:xfrm rot="5400000">
              <a:off x="-2657125" y="3471527"/>
              <a:ext cx="5746069" cy="420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541" name="Rectangle 540"/>
            <p:cNvSpPr/>
            <p:nvPr/>
          </p:nvSpPr>
          <p:spPr bwMode="auto">
            <a:xfrm rot="5400000">
              <a:off x="6051633" y="3470826"/>
              <a:ext cx="5754521" cy="4302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</p:grpSp>
      <p:sp>
        <p:nvSpPr>
          <p:cNvPr id="542" name="Hexagon 541"/>
          <p:cNvSpPr/>
          <p:nvPr userDrawn="1"/>
        </p:nvSpPr>
        <p:spPr bwMode="auto">
          <a:xfrm rot="16200000">
            <a:off x="7667526" y="3537532"/>
            <a:ext cx="735557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44" name="Hexagon 543"/>
          <p:cNvSpPr/>
          <p:nvPr userDrawn="1"/>
        </p:nvSpPr>
        <p:spPr bwMode="auto">
          <a:xfrm rot="16200000">
            <a:off x="6824169" y="4394247"/>
            <a:ext cx="1471117" cy="951154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003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549" name="Straight Connector 548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1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552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553" name="Straight Connector 552"/>
          <p:cNvCxnSpPr/>
          <p:nvPr userDrawn="1"/>
        </p:nvCxnSpPr>
        <p:spPr bwMode="auto">
          <a:xfrm flipH="1">
            <a:off x="1714780" y="2864908"/>
            <a:ext cx="840652" cy="0"/>
          </a:xfrm>
          <a:prstGeom prst="line">
            <a:avLst/>
          </a:prstGeom>
          <a:ln w="19050" cmpd="sng">
            <a:solidFill>
              <a:srgbClr val="003F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4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9407" y="3380211"/>
            <a:ext cx="5231335" cy="245266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cap="all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L’OUVERTURE DE PARTIE</a:t>
            </a:r>
          </a:p>
        </p:txBody>
      </p:sp>
      <p:sp>
        <p:nvSpPr>
          <p:cNvPr id="555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26485" y="1125346"/>
            <a:ext cx="1285360" cy="214781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600" b="1" i="1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pic>
        <p:nvPicPr>
          <p:cNvPr id="237" name="Picture 1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nip Diagonal Corner Rectangle 315"/>
          <p:cNvSpPr/>
          <p:nvPr userDrawn="1"/>
        </p:nvSpPr>
        <p:spPr bwMode="auto">
          <a:xfrm>
            <a:off x="428625" y="1111939"/>
            <a:ext cx="8285163" cy="5128145"/>
          </a:xfrm>
          <a:prstGeom prst="snip2DiagRect">
            <a:avLst>
              <a:gd name="adj1" fmla="val 0"/>
              <a:gd name="adj2" fmla="val 9759"/>
            </a:avLst>
          </a:prstGeom>
          <a:solidFill>
            <a:srgbClr val="E41D4B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317" name="Group 316"/>
          <p:cNvGrpSpPr/>
          <p:nvPr userDrawn="1"/>
        </p:nvGrpSpPr>
        <p:grpSpPr bwMode="auto">
          <a:xfrm>
            <a:off x="188301" y="118358"/>
            <a:ext cx="8798156" cy="6748097"/>
            <a:chOff x="188301" y="88767"/>
            <a:chExt cx="8798156" cy="5061073"/>
          </a:xfrm>
        </p:grpSpPr>
        <p:grpSp>
          <p:nvGrpSpPr>
            <p:cNvPr id="318" name="Group 317"/>
            <p:cNvGrpSpPr/>
            <p:nvPr/>
          </p:nvGrpSpPr>
          <p:grpSpPr bwMode="auto">
            <a:xfrm>
              <a:off x="188301" y="88767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465" name="Hexagon 464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6" name="Hexagon 465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7" name="Hexagon 466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8" name="Hexagon 467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9" name="Hexagon 468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0" name="Hexagon 469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1" name="Hexagon 470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2" name="Hexagon 471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3" name="Hexagon 472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4" name="Hexagon 473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5" name="Hexagon 474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6" name="Hexagon 475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7" name="Hexagon 476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8" name="Hexagon 477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79" name="Hexagon 478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0" name="Hexagon 479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1" name="Hexagon 480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2" name="Hexagon 481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3" name="Hexagon 482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4" name="Hexagon 483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5" name="Hexagon 484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6" name="Hexagon 485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7" name="Hexagon 486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8" name="Hexagon 487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89" name="Hexagon 488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0" name="Hexagon 489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1" name="Hexagon 490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2" name="Hexagon 491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3" name="Hexagon 492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4" name="Hexagon 493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5" name="Hexagon 494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6" name="Hexagon 495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7" name="Hexagon 496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8" name="Hexagon 497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99" name="Hexagon 498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0" name="Hexagon 499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1" name="Hexagon 500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2" name="Hexagon 501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3" name="Hexagon 502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4" name="Hexagon 503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5" name="Hexagon 504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6" name="Hexagon 505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7" name="Hexagon 506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8" name="Hexagon 507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09" name="Hexagon 508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0" name="Hexagon 509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1" name="Hexagon 510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2" name="Hexagon 511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3" name="Hexagon 512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4" name="Hexagon 513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5" name="Hexagon 514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6" name="Hexagon 515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7" name="Hexagon 516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8" name="Hexagon 517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19" name="Hexagon 518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0" name="Hexagon 519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1" name="Hexagon 520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2" name="Hexagon 521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3" name="Hexagon 522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4" name="Hexagon 523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5" name="Hexagon 524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6" name="Hexagon 525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7" name="Hexagon 526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8" name="Hexagon 527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29" name="Hexagon 528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0" name="Hexagon 529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1" name="Hexagon 530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2" name="Hexagon 531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3" name="Hexagon 532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4" name="Hexagon 533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5" name="Hexagon 534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536" name="Hexagon 535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grpSp>
          <p:nvGrpSpPr>
            <p:cNvPr id="319" name="Group 318"/>
            <p:cNvGrpSpPr/>
            <p:nvPr/>
          </p:nvGrpSpPr>
          <p:grpSpPr bwMode="auto">
            <a:xfrm>
              <a:off x="188301" y="1731764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393" name="Hexagon 392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4" name="Hexagon 393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5" name="Hexagon 394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6" name="Hexagon 395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7" name="Hexagon 396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8" name="Hexagon 397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9" name="Hexagon 398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0" name="Hexagon 399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1" name="Hexagon 400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2" name="Hexagon 401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3" name="Hexagon 402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4" name="Hexagon 403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5" name="Hexagon 404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6" name="Hexagon 405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7" name="Hexagon 406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8" name="Hexagon 407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09" name="Hexagon 408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0" name="Hexagon 409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1" name="Hexagon 410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2" name="Hexagon 411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3" name="Hexagon 412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4" name="Hexagon 413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5" name="Hexagon 414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6" name="Hexagon 415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7" name="Hexagon 416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8" name="Hexagon 417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19" name="Hexagon 418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0" name="Hexagon 419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1" name="Hexagon 420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2" name="Hexagon 421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3" name="Hexagon 422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4" name="Hexagon 423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5" name="Hexagon 424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6" name="Hexagon 425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7" name="Hexagon 426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8" name="Hexagon 427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29" name="Hexagon 428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0" name="Hexagon 429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1" name="Hexagon 430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2" name="Hexagon 431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3" name="Hexagon 432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4" name="Hexagon 433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5" name="Hexagon 434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6" name="Hexagon 435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7" name="Hexagon 436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8" name="Hexagon 437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39" name="Hexagon 438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0" name="Hexagon 439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1" name="Hexagon 440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2" name="Hexagon 441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3" name="Hexagon 442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4" name="Hexagon 443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5" name="Hexagon 444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6" name="Hexagon 445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7" name="Hexagon 446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8" name="Hexagon 447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49" name="Hexagon 448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0" name="Hexagon 449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1" name="Hexagon 450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2" name="Hexagon 451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3" name="Hexagon 452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4" name="Hexagon 453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5" name="Hexagon 454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6" name="Hexagon 455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7" name="Hexagon 456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8" name="Hexagon 457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59" name="Hexagon 458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0" name="Hexagon 459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1" name="Hexagon 460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2" name="Hexagon 461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3" name="Hexagon 462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464" name="Hexagon 463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  <p:grpSp>
          <p:nvGrpSpPr>
            <p:cNvPr id="320" name="Group 319"/>
            <p:cNvGrpSpPr/>
            <p:nvPr/>
          </p:nvGrpSpPr>
          <p:grpSpPr bwMode="auto">
            <a:xfrm>
              <a:off x="188301" y="3366149"/>
              <a:ext cx="8798156" cy="1783691"/>
              <a:chOff x="188301" y="108927"/>
              <a:chExt cx="8798156" cy="1783691"/>
            </a:xfrm>
            <a:noFill/>
          </p:grpSpPr>
          <p:sp>
            <p:nvSpPr>
              <p:cNvPr id="321" name="Hexagon 320"/>
              <p:cNvSpPr/>
              <p:nvPr/>
            </p:nvSpPr>
            <p:spPr bwMode="auto"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2" name="Hexagon 321"/>
              <p:cNvSpPr/>
              <p:nvPr/>
            </p:nvSpPr>
            <p:spPr bwMode="auto"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3" name="Hexagon 322"/>
              <p:cNvSpPr/>
              <p:nvPr/>
            </p:nvSpPr>
            <p:spPr bwMode="auto"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4" name="Hexagon 323"/>
              <p:cNvSpPr/>
              <p:nvPr/>
            </p:nvSpPr>
            <p:spPr bwMode="auto"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5" name="Hexagon 324"/>
              <p:cNvSpPr/>
              <p:nvPr/>
            </p:nvSpPr>
            <p:spPr bwMode="auto"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6" name="Hexagon 325"/>
              <p:cNvSpPr/>
              <p:nvPr/>
            </p:nvSpPr>
            <p:spPr bwMode="auto"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7" name="Hexagon 326"/>
              <p:cNvSpPr/>
              <p:nvPr/>
            </p:nvSpPr>
            <p:spPr bwMode="auto"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8" name="Hexagon 327"/>
              <p:cNvSpPr/>
              <p:nvPr/>
            </p:nvSpPr>
            <p:spPr bwMode="auto"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29" name="Hexagon 328"/>
              <p:cNvSpPr/>
              <p:nvPr/>
            </p:nvSpPr>
            <p:spPr bwMode="auto"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0" name="Hexagon 329"/>
              <p:cNvSpPr/>
              <p:nvPr/>
            </p:nvSpPr>
            <p:spPr bwMode="auto"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1" name="Hexagon 330"/>
              <p:cNvSpPr/>
              <p:nvPr/>
            </p:nvSpPr>
            <p:spPr bwMode="auto"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2" name="Hexagon 331"/>
              <p:cNvSpPr/>
              <p:nvPr/>
            </p:nvSpPr>
            <p:spPr bwMode="auto"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3" name="Hexagon 332"/>
              <p:cNvSpPr/>
              <p:nvPr/>
            </p:nvSpPr>
            <p:spPr bwMode="auto"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4" name="Hexagon 333"/>
              <p:cNvSpPr/>
              <p:nvPr/>
            </p:nvSpPr>
            <p:spPr bwMode="auto"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5" name="Hexagon 334"/>
              <p:cNvSpPr/>
              <p:nvPr/>
            </p:nvSpPr>
            <p:spPr bwMode="auto"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6" name="Hexagon 335"/>
              <p:cNvSpPr/>
              <p:nvPr/>
            </p:nvSpPr>
            <p:spPr bwMode="auto"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7" name="Hexagon 336"/>
              <p:cNvSpPr/>
              <p:nvPr/>
            </p:nvSpPr>
            <p:spPr bwMode="auto"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8" name="Hexagon 337"/>
              <p:cNvSpPr/>
              <p:nvPr/>
            </p:nvSpPr>
            <p:spPr bwMode="auto"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39" name="Hexagon 338"/>
              <p:cNvSpPr/>
              <p:nvPr/>
            </p:nvSpPr>
            <p:spPr bwMode="auto"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0" name="Hexagon 339"/>
              <p:cNvSpPr/>
              <p:nvPr/>
            </p:nvSpPr>
            <p:spPr bwMode="auto"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1" name="Hexagon 340"/>
              <p:cNvSpPr/>
              <p:nvPr/>
            </p:nvSpPr>
            <p:spPr bwMode="auto"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2" name="Hexagon 341"/>
              <p:cNvSpPr/>
              <p:nvPr/>
            </p:nvSpPr>
            <p:spPr bwMode="auto"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3" name="Hexagon 342"/>
              <p:cNvSpPr/>
              <p:nvPr/>
            </p:nvSpPr>
            <p:spPr bwMode="auto"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4" name="Hexagon 343"/>
              <p:cNvSpPr/>
              <p:nvPr/>
            </p:nvSpPr>
            <p:spPr bwMode="auto"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5" name="Hexagon 344"/>
              <p:cNvSpPr/>
              <p:nvPr/>
            </p:nvSpPr>
            <p:spPr bwMode="auto"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6" name="Hexagon 345"/>
              <p:cNvSpPr/>
              <p:nvPr/>
            </p:nvSpPr>
            <p:spPr bwMode="auto"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7" name="Hexagon 346"/>
              <p:cNvSpPr/>
              <p:nvPr/>
            </p:nvSpPr>
            <p:spPr bwMode="auto"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8" name="Hexagon 347"/>
              <p:cNvSpPr/>
              <p:nvPr/>
            </p:nvSpPr>
            <p:spPr bwMode="auto"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49" name="Hexagon 348"/>
              <p:cNvSpPr/>
              <p:nvPr/>
            </p:nvSpPr>
            <p:spPr bwMode="auto"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0" name="Hexagon 349"/>
              <p:cNvSpPr/>
              <p:nvPr/>
            </p:nvSpPr>
            <p:spPr bwMode="auto"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1" name="Hexagon 350"/>
              <p:cNvSpPr/>
              <p:nvPr/>
            </p:nvSpPr>
            <p:spPr bwMode="auto"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2" name="Hexagon 351"/>
              <p:cNvSpPr/>
              <p:nvPr/>
            </p:nvSpPr>
            <p:spPr bwMode="auto"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3" name="Hexagon 352"/>
              <p:cNvSpPr/>
              <p:nvPr/>
            </p:nvSpPr>
            <p:spPr bwMode="auto"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4" name="Hexagon 353"/>
              <p:cNvSpPr/>
              <p:nvPr/>
            </p:nvSpPr>
            <p:spPr bwMode="auto"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5" name="Hexagon 354"/>
              <p:cNvSpPr/>
              <p:nvPr/>
            </p:nvSpPr>
            <p:spPr bwMode="auto"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6" name="Hexagon 355"/>
              <p:cNvSpPr/>
              <p:nvPr/>
            </p:nvSpPr>
            <p:spPr bwMode="auto"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7" name="Hexagon 356"/>
              <p:cNvSpPr/>
              <p:nvPr/>
            </p:nvSpPr>
            <p:spPr bwMode="auto"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8" name="Hexagon 357"/>
              <p:cNvSpPr/>
              <p:nvPr/>
            </p:nvSpPr>
            <p:spPr bwMode="auto"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59" name="Hexagon 358"/>
              <p:cNvSpPr/>
              <p:nvPr/>
            </p:nvSpPr>
            <p:spPr bwMode="auto"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0" name="Hexagon 359"/>
              <p:cNvSpPr/>
              <p:nvPr/>
            </p:nvSpPr>
            <p:spPr bwMode="auto"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1" name="Hexagon 360"/>
              <p:cNvSpPr/>
              <p:nvPr/>
            </p:nvSpPr>
            <p:spPr bwMode="auto"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2" name="Hexagon 361"/>
              <p:cNvSpPr/>
              <p:nvPr/>
            </p:nvSpPr>
            <p:spPr bwMode="auto"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3" name="Hexagon 362"/>
              <p:cNvSpPr/>
              <p:nvPr/>
            </p:nvSpPr>
            <p:spPr bwMode="auto"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4" name="Hexagon 363"/>
              <p:cNvSpPr/>
              <p:nvPr/>
            </p:nvSpPr>
            <p:spPr bwMode="auto"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5" name="Hexagon 364"/>
              <p:cNvSpPr/>
              <p:nvPr/>
            </p:nvSpPr>
            <p:spPr bwMode="auto"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6" name="Hexagon 365"/>
              <p:cNvSpPr/>
              <p:nvPr/>
            </p:nvSpPr>
            <p:spPr bwMode="auto"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7" name="Hexagon 366"/>
              <p:cNvSpPr/>
              <p:nvPr/>
            </p:nvSpPr>
            <p:spPr bwMode="auto"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8" name="Hexagon 367"/>
              <p:cNvSpPr/>
              <p:nvPr/>
            </p:nvSpPr>
            <p:spPr bwMode="auto"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69" name="Hexagon 368"/>
              <p:cNvSpPr/>
              <p:nvPr/>
            </p:nvSpPr>
            <p:spPr bwMode="auto"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0" name="Hexagon 369"/>
              <p:cNvSpPr/>
              <p:nvPr/>
            </p:nvSpPr>
            <p:spPr bwMode="auto"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1" name="Hexagon 370"/>
              <p:cNvSpPr/>
              <p:nvPr/>
            </p:nvSpPr>
            <p:spPr bwMode="auto"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2" name="Hexagon 371"/>
              <p:cNvSpPr/>
              <p:nvPr/>
            </p:nvSpPr>
            <p:spPr bwMode="auto"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3" name="Hexagon 372"/>
              <p:cNvSpPr/>
              <p:nvPr/>
            </p:nvSpPr>
            <p:spPr bwMode="auto"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4" name="Hexagon 373"/>
              <p:cNvSpPr/>
              <p:nvPr/>
            </p:nvSpPr>
            <p:spPr bwMode="auto"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5" name="Hexagon 374"/>
              <p:cNvSpPr/>
              <p:nvPr/>
            </p:nvSpPr>
            <p:spPr bwMode="auto"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6" name="Hexagon 375"/>
              <p:cNvSpPr/>
              <p:nvPr/>
            </p:nvSpPr>
            <p:spPr bwMode="auto"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7" name="Hexagon 376"/>
              <p:cNvSpPr/>
              <p:nvPr/>
            </p:nvSpPr>
            <p:spPr bwMode="auto"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8" name="Hexagon 377"/>
              <p:cNvSpPr/>
              <p:nvPr/>
            </p:nvSpPr>
            <p:spPr bwMode="auto"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79" name="Hexagon 378"/>
              <p:cNvSpPr/>
              <p:nvPr/>
            </p:nvSpPr>
            <p:spPr bwMode="auto"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0" name="Hexagon 379"/>
              <p:cNvSpPr/>
              <p:nvPr/>
            </p:nvSpPr>
            <p:spPr bwMode="auto"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1" name="Hexagon 380"/>
              <p:cNvSpPr/>
              <p:nvPr/>
            </p:nvSpPr>
            <p:spPr bwMode="auto"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2" name="Hexagon 381"/>
              <p:cNvSpPr/>
              <p:nvPr/>
            </p:nvSpPr>
            <p:spPr bwMode="auto"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3" name="Hexagon 382"/>
              <p:cNvSpPr/>
              <p:nvPr/>
            </p:nvSpPr>
            <p:spPr bwMode="auto"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4" name="Hexagon 383"/>
              <p:cNvSpPr/>
              <p:nvPr/>
            </p:nvSpPr>
            <p:spPr bwMode="auto"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5" name="Hexagon 384"/>
              <p:cNvSpPr/>
              <p:nvPr/>
            </p:nvSpPr>
            <p:spPr bwMode="auto"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6" name="Hexagon 385"/>
              <p:cNvSpPr/>
              <p:nvPr/>
            </p:nvSpPr>
            <p:spPr bwMode="auto"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7" name="Hexagon 386"/>
              <p:cNvSpPr/>
              <p:nvPr/>
            </p:nvSpPr>
            <p:spPr bwMode="auto"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8" name="Hexagon 387"/>
              <p:cNvSpPr/>
              <p:nvPr/>
            </p:nvSpPr>
            <p:spPr bwMode="auto"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89" name="Hexagon 388"/>
              <p:cNvSpPr/>
              <p:nvPr/>
            </p:nvSpPr>
            <p:spPr bwMode="auto"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0" name="Hexagon 389"/>
              <p:cNvSpPr/>
              <p:nvPr/>
            </p:nvSpPr>
            <p:spPr bwMode="auto"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1" name="Hexagon 390"/>
              <p:cNvSpPr/>
              <p:nvPr/>
            </p:nvSpPr>
            <p:spPr bwMode="auto"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  <p:sp>
            <p:nvSpPr>
              <p:cNvPr id="392" name="Hexagon 391"/>
              <p:cNvSpPr/>
              <p:nvPr/>
            </p:nvSpPr>
            <p:spPr bwMode="auto"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/>
              </a:p>
            </p:txBody>
          </p:sp>
        </p:grpSp>
      </p:grpSp>
      <p:grpSp>
        <p:nvGrpSpPr>
          <p:cNvPr id="537" name="Group 536"/>
          <p:cNvGrpSpPr/>
          <p:nvPr userDrawn="1"/>
        </p:nvGrpSpPr>
        <p:grpSpPr bwMode="auto">
          <a:xfrm>
            <a:off x="0" y="869198"/>
            <a:ext cx="9144000" cy="5997260"/>
            <a:chOff x="0" y="565931"/>
            <a:chExt cx="9144000" cy="5997261"/>
          </a:xfrm>
        </p:grpSpPr>
        <p:sp>
          <p:nvSpPr>
            <p:cNvPr id="538" name="Rectangle 537"/>
            <p:cNvSpPr/>
            <p:nvPr/>
          </p:nvSpPr>
          <p:spPr bwMode="auto">
            <a:xfrm>
              <a:off x="0" y="565931"/>
              <a:ext cx="9144000" cy="242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539" name="Rectangle 538"/>
            <p:cNvSpPr/>
            <p:nvPr/>
          </p:nvSpPr>
          <p:spPr bwMode="auto">
            <a:xfrm>
              <a:off x="0" y="5936820"/>
              <a:ext cx="9144000" cy="6179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540" name="Rectangle 539"/>
            <p:cNvSpPr/>
            <p:nvPr/>
          </p:nvSpPr>
          <p:spPr bwMode="auto">
            <a:xfrm rot="5400000">
              <a:off x="-2657125" y="3471527"/>
              <a:ext cx="5746069" cy="420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  <p:sp>
          <p:nvSpPr>
            <p:cNvPr id="541" name="Rectangle 540"/>
            <p:cNvSpPr/>
            <p:nvPr/>
          </p:nvSpPr>
          <p:spPr bwMode="auto">
            <a:xfrm rot="5400000">
              <a:off x="6051633" y="3470826"/>
              <a:ext cx="5754521" cy="4302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/>
            </a:p>
          </p:txBody>
        </p:sp>
      </p:grpSp>
      <p:sp>
        <p:nvSpPr>
          <p:cNvPr id="542" name="Hexagon 541"/>
          <p:cNvSpPr/>
          <p:nvPr userDrawn="1"/>
        </p:nvSpPr>
        <p:spPr bwMode="auto">
          <a:xfrm rot="16200000">
            <a:off x="7667526" y="3537532"/>
            <a:ext cx="735557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FBBD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43" name="Hexagon 542"/>
          <p:cNvSpPr/>
          <p:nvPr userDrawn="1"/>
        </p:nvSpPr>
        <p:spPr bwMode="auto">
          <a:xfrm rot="16200000">
            <a:off x="6824169" y="4394247"/>
            <a:ext cx="1471117" cy="951154"/>
          </a:xfrm>
          <a:prstGeom prst="hexagon">
            <a:avLst>
              <a:gd name="adj" fmla="val 29977"/>
              <a:gd name="vf" fmla="val 11547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545" name="Straight Connector 544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54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549" name="Straight Connector 548"/>
          <p:cNvCxnSpPr/>
          <p:nvPr userDrawn="1"/>
        </p:nvCxnSpPr>
        <p:spPr bwMode="auto">
          <a:xfrm flipH="1">
            <a:off x="1714780" y="2864908"/>
            <a:ext cx="840652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0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9407" y="3380211"/>
            <a:ext cx="5231335" cy="245266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L’OUVERTURE DE PARTIE</a:t>
            </a:r>
          </a:p>
        </p:txBody>
      </p:sp>
      <p:sp>
        <p:nvSpPr>
          <p:cNvPr id="551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26485" y="1125346"/>
            <a:ext cx="1285360" cy="214781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600" b="1" i="1" baseline="0">
                <a:solidFill>
                  <a:srgbClr val="FBBD0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pic>
        <p:nvPicPr>
          <p:cNvPr id="237" name="Picture 1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 userDrawn="1"/>
        </p:nvSpPr>
        <p:spPr bwMode="auto">
          <a:xfrm>
            <a:off x="428625" y="1111939"/>
            <a:ext cx="8285163" cy="5128145"/>
          </a:xfrm>
          <a:prstGeom prst="snip2DiagRect">
            <a:avLst>
              <a:gd name="adj1" fmla="val 0"/>
              <a:gd name="adj2" fmla="val 9759"/>
            </a:avLst>
          </a:prstGeom>
          <a:noFill/>
          <a:ln w="12700" cmpd="sng">
            <a:solidFill>
              <a:srgbClr val="FBBD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42" name="Hexagon 241"/>
          <p:cNvSpPr/>
          <p:nvPr userDrawn="1"/>
        </p:nvSpPr>
        <p:spPr bwMode="auto">
          <a:xfrm rot="16200000">
            <a:off x="7667526" y="3537532"/>
            <a:ext cx="735557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43" name="Hexagon 242"/>
          <p:cNvSpPr/>
          <p:nvPr userDrawn="1"/>
        </p:nvSpPr>
        <p:spPr bwMode="auto">
          <a:xfrm rot="16200000">
            <a:off x="6824169" y="4394247"/>
            <a:ext cx="1471117" cy="951154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FBBD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245" name="Straight Connector 244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24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49" name="Straight Connector 248"/>
          <p:cNvCxnSpPr/>
          <p:nvPr userDrawn="1"/>
        </p:nvCxnSpPr>
        <p:spPr bwMode="auto">
          <a:xfrm flipH="1">
            <a:off x="1714780" y="2864908"/>
            <a:ext cx="840652" cy="0"/>
          </a:xfrm>
          <a:prstGeom prst="line">
            <a:avLst/>
          </a:prstGeom>
          <a:ln w="19050" cmpd="sng">
            <a:solidFill>
              <a:srgbClr val="003F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9407" y="3380211"/>
            <a:ext cx="5231335" cy="245266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cap="all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L’OUVERTURE DE PARTIE</a:t>
            </a:r>
          </a:p>
        </p:txBody>
      </p:sp>
      <p:sp>
        <p:nvSpPr>
          <p:cNvPr id="251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26485" y="1125346"/>
            <a:ext cx="1285360" cy="214781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600" b="1" i="1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pic>
        <p:nvPicPr>
          <p:cNvPr id="12" name="Picture 1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 userDrawn="1"/>
        </p:nvSpPr>
        <p:spPr bwMode="auto">
          <a:xfrm>
            <a:off x="428625" y="1111939"/>
            <a:ext cx="8285163" cy="5128145"/>
          </a:xfrm>
          <a:prstGeom prst="snip2DiagRect">
            <a:avLst>
              <a:gd name="adj1" fmla="val 0"/>
              <a:gd name="adj2" fmla="val 9759"/>
            </a:avLst>
          </a:prstGeom>
          <a:noFill/>
          <a:ln w="12700" cmpd="sng">
            <a:solidFill>
              <a:srgbClr val="E4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" name="Hexagon 16"/>
          <p:cNvSpPr/>
          <p:nvPr userDrawn="1"/>
        </p:nvSpPr>
        <p:spPr bwMode="auto">
          <a:xfrm rot="16200000">
            <a:off x="7667526" y="3537532"/>
            <a:ext cx="735557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FBBD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8" name="Hexagon 17"/>
          <p:cNvSpPr/>
          <p:nvPr userDrawn="1"/>
        </p:nvSpPr>
        <p:spPr bwMode="auto">
          <a:xfrm rot="16200000">
            <a:off x="6824169" y="4394247"/>
            <a:ext cx="1471117" cy="951154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 flipH="1">
            <a:off x="429420" y="869197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348788" y="6493935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10 octobre 2017</a:t>
            </a:r>
            <a:endParaRPr lang="fr-FR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48786" y="407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4" name="Straight Connector 23"/>
          <p:cNvCxnSpPr/>
          <p:nvPr userDrawn="1"/>
        </p:nvCxnSpPr>
        <p:spPr bwMode="auto">
          <a:xfrm flipH="1">
            <a:off x="1714780" y="2864908"/>
            <a:ext cx="840652" cy="0"/>
          </a:xfrm>
          <a:prstGeom prst="line">
            <a:avLst/>
          </a:prstGeom>
          <a:ln w="19050" cmpd="sng">
            <a:solidFill>
              <a:srgbClr val="003F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9407" y="3380211"/>
            <a:ext cx="5231335" cy="245266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cap="all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L’OUVERTURE DE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26485" y="1125346"/>
            <a:ext cx="1285360" cy="214781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9600" b="1" i="1" baseline="0">
                <a:solidFill>
                  <a:srgbClr val="FBBD0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pic>
        <p:nvPicPr>
          <p:cNvPr id="12" name="Picture 1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873" y="378030"/>
            <a:ext cx="1558103" cy="3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91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21" r:id="rId11"/>
    <p:sldLayoutId id="2147483714" r:id="rId12"/>
    <p:sldLayoutId id="2147483715" r:id="rId13"/>
    <p:sldLayoutId id="2147483717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99" y="5379125"/>
            <a:ext cx="917416" cy="1045615"/>
          </a:xfrm>
          <a:prstGeom prst="rect">
            <a:avLst/>
          </a:prstGeom>
        </p:spPr>
      </p:pic>
      <p:sp>
        <p:nvSpPr>
          <p:cNvPr id="99" name="Hexagon 541"/>
          <p:cNvSpPr/>
          <p:nvPr/>
        </p:nvSpPr>
        <p:spPr>
          <a:xfrm rot="16200000">
            <a:off x="2136341" y="4008970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cxnSp>
        <p:nvCxnSpPr>
          <p:cNvPr id="98" name="Connecteur droit 97"/>
          <p:cNvCxnSpPr/>
          <p:nvPr/>
        </p:nvCxnSpPr>
        <p:spPr>
          <a:xfrm flipV="1">
            <a:off x="1408517" y="3425203"/>
            <a:ext cx="1" cy="698762"/>
          </a:xfrm>
          <a:prstGeom prst="line">
            <a:avLst/>
          </a:prstGeom>
          <a:ln w="19050" cmpd="sng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Hexagon 541"/>
          <p:cNvSpPr/>
          <p:nvPr/>
        </p:nvSpPr>
        <p:spPr>
          <a:xfrm rot="19800000">
            <a:off x="3967877" y="3991365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81" name="Hexagon 541"/>
          <p:cNvSpPr/>
          <p:nvPr/>
        </p:nvSpPr>
        <p:spPr>
          <a:xfrm rot="16200000">
            <a:off x="4422209" y="107777"/>
            <a:ext cx="1398605" cy="1235408"/>
          </a:xfrm>
          <a:prstGeom prst="hexagon">
            <a:avLst>
              <a:gd name="adj" fmla="val 29977"/>
              <a:gd name="vf" fmla="val 115470"/>
            </a:avLst>
          </a:prstGeom>
          <a:noFill/>
          <a:ln w="19050"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67" name="Hexagon 541"/>
          <p:cNvSpPr/>
          <p:nvPr/>
        </p:nvSpPr>
        <p:spPr>
          <a:xfrm rot="16200000">
            <a:off x="8295700" y="1910837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48" name="Hexagon 541"/>
          <p:cNvSpPr/>
          <p:nvPr/>
        </p:nvSpPr>
        <p:spPr>
          <a:xfrm rot="16200000">
            <a:off x="5940426" y="3474612"/>
            <a:ext cx="1398605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1160512 h 1251952"/>
              <a:gd name="connsiteX1" fmla="*/ 347887 w 1313815"/>
              <a:gd name="connsiteY1" fmla="*/ 1160512 h 1251952"/>
              <a:gd name="connsiteX2" fmla="*/ 0 w 1313815"/>
              <a:gd name="connsiteY2" fmla="*/ 580256 h 1251952"/>
              <a:gd name="connsiteX3" fmla="*/ 347887 w 1313815"/>
              <a:gd name="connsiteY3" fmla="*/ 0 h 1251952"/>
              <a:gd name="connsiteX4" fmla="*/ 965928 w 1313815"/>
              <a:gd name="connsiteY4" fmla="*/ 0 h 1251952"/>
              <a:gd name="connsiteX5" fmla="*/ 1313815 w 1313815"/>
              <a:gd name="connsiteY5" fmla="*/ 580256 h 1251952"/>
              <a:gd name="connsiteX6" fmla="*/ 1057368 w 1313815"/>
              <a:gd name="connsiteY6" fmla="*/ 1251952 h 1251952"/>
              <a:gd name="connsiteX0" fmla="*/ 965928 w 1313815"/>
              <a:gd name="connsiteY0" fmla="*/ 1160512 h 1160512"/>
              <a:gd name="connsiteX1" fmla="*/ 347887 w 1313815"/>
              <a:gd name="connsiteY1" fmla="*/ 1160512 h 1160512"/>
              <a:gd name="connsiteX2" fmla="*/ 0 w 1313815"/>
              <a:gd name="connsiteY2" fmla="*/ 580256 h 1160512"/>
              <a:gd name="connsiteX3" fmla="*/ 347887 w 1313815"/>
              <a:gd name="connsiteY3" fmla="*/ 0 h 1160512"/>
              <a:gd name="connsiteX4" fmla="*/ 965928 w 1313815"/>
              <a:gd name="connsiteY4" fmla="*/ 0 h 1160512"/>
              <a:gd name="connsiteX5" fmla="*/ 1313815 w 1313815"/>
              <a:gd name="connsiteY5" fmla="*/ 580256 h 1160512"/>
              <a:gd name="connsiteX0" fmla="*/ 347887 w 1313815"/>
              <a:gd name="connsiteY0" fmla="*/ 1160512 h 1160512"/>
              <a:gd name="connsiteX1" fmla="*/ 0 w 1313815"/>
              <a:gd name="connsiteY1" fmla="*/ 580256 h 1160512"/>
              <a:gd name="connsiteX2" fmla="*/ 347887 w 1313815"/>
              <a:gd name="connsiteY2" fmla="*/ 0 h 1160512"/>
              <a:gd name="connsiteX3" fmla="*/ 965928 w 1313815"/>
              <a:gd name="connsiteY3" fmla="*/ 0 h 1160512"/>
              <a:gd name="connsiteX4" fmla="*/ 1313815 w 1313815"/>
              <a:gd name="connsiteY4" fmla="*/ 580256 h 1160512"/>
              <a:gd name="connsiteX0" fmla="*/ 0 w 1313815"/>
              <a:gd name="connsiteY0" fmla="*/ 580256 h 580256"/>
              <a:gd name="connsiteX1" fmla="*/ 347887 w 1313815"/>
              <a:gd name="connsiteY1" fmla="*/ 0 h 580256"/>
              <a:gd name="connsiteX2" fmla="*/ 965928 w 1313815"/>
              <a:gd name="connsiteY2" fmla="*/ 0 h 580256"/>
              <a:gd name="connsiteX3" fmla="*/ 1313815 w 1313815"/>
              <a:gd name="connsiteY3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815" h="580256">
                <a:moveTo>
                  <a:pt x="0" y="580256"/>
                </a:moveTo>
                <a:lnTo>
                  <a:pt x="347887" y="0"/>
                </a:lnTo>
                <a:lnTo>
                  <a:pt x="965928" y="0"/>
                </a:lnTo>
                <a:lnTo>
                  <a:pt x="1313815" y="580256"/>
                </a:lnTo>
              </a:path>
            </a:pathLst>
          </a:custGeom>
          <a:noFill/>
          <a:ln w="19050">
            <a:solidFill>
              <a:srgbClr val="E4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65" name="Hexagon 541"/>
          <p:cNvSpPr/>
          <p:nvPr/>
        </p:nvSpPr>
        <p:spPr>
          <a:xfrm rot="16200000">
            <a:off x="711981" y="4221280"/>
            <a:ext cx="1398605" cy="1235408"/>
          </a:xfrm>
          <a:prstGeom prst="hexagon">
            <a:avLst>
              <a:gd name="adj" fmla="val 29977"/>
              <a:gd name="vf" fmla="val 115470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35" name="Hexagon 541"/>
          <p:cNvSpPr/>
          <p:nvPr/>
        </p:nvSpPr>
        <p:spPr>
          <a:xfrm rot="16200000">
            <a:off x="5013222" y="3156880"/>
            <a:ext cx="1398605" cy="1235408"/>
          </a:xfrm>
          <a:prstGeom prst="hexagon">
            <a:avLst>
              <a:gd name="adj" fmla="val 29977"/>
              <a:gd name="vf" fmla="val 115470"/>
            </a:avLst>
          </a:prstGeom>
          <a:noFill/>
          <a:ln w="19050">
            <a:solidFill>
              <a:srgbClr val="E4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5712522" y="4473887"/>
            <a:ext cx="1" cy="698762"/>
          </a:xfrm>
          <a:prstGeom prst="line">
            <a:avLst/>
          </a:prstGeom>
          <a:ln w="19050" cmpd="sng">
            <a:solidFill>
              <a:srgbClr val="E41D4B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Hexagon 541"/>
          <p:cNvSpPr/>
          <p:nvPr/>
        </p:nvSpPr>
        <p:spPr>
          <a:xfrm rot="16200000">
            <a:off x="6248626" y="1072191"/>
            <a:ext cx="1398605" cy="1235408"/>
          </a:xfrm>
          <a:prstGeom prst="hexagon">
            <a:avLst>
              <a:gd name="adj" fmla="val 29977"/>
              <a:gd name="vf" fmla="val 115470"/>
            </a:avLst>
          </a:prstGeom>
          <a:noFill/>
          <a:ln w="19050">
            <a:solidFill>
              <a:srgbClr val="003F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5712522" y="2029662"/>
            <a:ext cx="618782" cy="325550"/>
          </a:xfrm>
          <a:prstGeom prst="line">
            <a:avLst/>
          </a:prstGeom>
          <a:ln w="19050" cmpd="sng">
            <a:solidFill>
              <a:srgbClr val="003F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738467" y="1047813"/>
            <a:ext cx="590291" cy="309722"/>
          </a:xfrm>
          <a:prstGeom prst="line">
            <a:avLst/>
          </a:prstGeom>
          <a:ln w="19050" cmpd="sng">
            <a:solidFill>
              <a:srgbClr val="003F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6957141" y="2395054"/>
            <a:ext cx="1" cy="698762"/>
          </a:xfrm>
          <a:prstGeom prst="line">
            <a:avLst/>
          </a:prstGeom>
          <a:ln w="19050" cmpd="sng">
            <a:solidFill>
              <a:srgbClr val="003F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6946431" y="297686"/>
            <a:ext cx="1" cy="698762"/>
          </a:xfrm>
          <a:prstGeom prst="line">
            <a:avLst/>
          </a:prstGeom>
          <a:ln w="19050" cmpd="sng">
            <a:solidFill>
              <a:srgbClr val="003F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Hexagon 541"/>
          <p:cNvSpPr/>
          <p:nvPr/>
        </p:nvSpPr>
        <p:spPr>
          <a:xfrm rot="16200000">
            <a:off x="3777812" y="3156880"/>
            <a:ext cx="1398605" cy="1235408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347887 w 1313815"/>
              <a:gd name="connsiteY0" fmla="*/ 0 h 1160512"/>
              <a:gd name="connsiteX1" fmla="*/ 965928 w 1313815"/>
              <a:gd name="connsiteY1" fmla="*/ 0 h 1160512"/>
              <a:gd name="connsiteX2" fmla="*/ 1313815 w 1313815"/>
              <a:gd name="connsiteY2" fmla="*/ 580256 h 1160512"/>
              <a:gd name="connsiteX3" fmla="*/ 965928 w 1313815"/>
              <a:gd name="connsiteY3" fmla="*/ 1160512 h 1160512"/>
              <a:gd name="connsiteX4" fmla="*/ 347887 w 1313815"/>
              <a:gd name="connsiteY4" fmla="*/ 1160512 h 1160512"/>
              <a:gd name="connsiteX5" fmla="*/ 0 w 1313815"/>
              <a:gd name="connsiteY5" fmla="*/ 580256 h 1160512"/>
              <a:gd name="connsiteX6" fmla="*/ 439327 w 1313815"/>
              <a:gd name="connsiteY6" fmla="*/ 91440 h 1160512"/>
              <a:gd name="connsiteX0" fmla="*/ 347887 w 1313815"/>
              <a:gd name="connsiteY0" fmla="*/ 0 h 1160512"/>
              <a:gd name="connsiteX1" fmla="*/ 965928 w 1313815"/>
              <a:gd name="connsiteY1" fmla="*/ 0 h 1160512"/>
              <a:gd name="connsiteX2" fmla="*/ 1313815 w 1313815"/>
              <a:gd name="connsiteY2" fmla="*/ 580256 h 1160512"/>
              <a:gd name="connsiteX3" fmla="*/ 965928 w 1313815"/>
              <a:gd name="connsiteY3" fmla="*/ 1160512 h 1160512"/>
              <a:gd name="connsiteX4" fmla="*/ 347887 w 1313815"/>
              <a:gd name="connsiteY4" fmla="*/ 1160512 h 1160512"/>
              <a:gd name="connsiteX5" fmla="*/ 0 w 1313815"/>
              <a:gd name="connsiteY5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815" h="1160512">
                <a:moveTo>
                  <a:pt x="965928" y="0"/>
                </a:moveTo>
                <a:lnTo>
                  <a:pt x="1313815" y="580256"/>
                </a:lnTo>
                <a:lnTo>
                  <a:pt x="965928" y="1160512"/>
                </a:lnTo>
                <a:lnTo>
                  <a:pt x="347887" y="1160512"/>
                </a:lnTo>
                <a:lnTo>
                  <a:pt x="0" y="580256"/>
                </a:lnTo>
              </a:path>
            </a:pathLst>
          </a:custGeom>
          <a:noFill/>
          <a:ln w="19050">
            <a:solidFill>
              <a:srgbClr val="E4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46" y="4186669"/>
            <a:ext cx="1257727" cy="1257727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32" y="1139238"/>
            <a:ext cx="1215974" cy="1215974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86" y="2080971"/>
            <a:ext cx="1282733" cy="1282733"/>
          </a:xfrm>
          <a:prstGeom prst="rect">
            <a:avLst/>
          </a:prstGeom>
        </p:spPr>
      </p:pic>
      <p:sp>
        <p:nvSpPr>
          <p:cNvPr id="79" name="Hexagon 541"/>
          <p:cNvSpPr/>
          <p:nvPr/>
        </p:nvSpPr>
        <p:spPr>
          <a:xfrm rot="16200000">
            <a:off x="7484034" y="3156880"/>
            <a:ext cx="1398605" cy="1235408"/>
          </a:xfrm>
          <a:prstGeom prst="hexagon">
            <a:avLst>
              <a:gd name="adj" fmla="val 29977"/>
              <a:gd name="vf" fmla="val 115470"/>
            </a:avLst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cxnSp>
        <p:nvCxnSpPr>
          <p:cNvPr id="83" name="Connecteur droit 82"/>
          <p:cNvCxnSpPr/>
          <p:nvPr/>
        </p:nvCxnSpPr>
        <p:spPr>
          <a:xfrm flipV="1">
            <a:off x="4487082" y="4470960"/>
            <a:ext cx="1" cy="698762"/>
          </a:xfrm>
          <a:prstGeom prst="line">
            <a:avLst/>
          </a:prstGeom>
          <a:ln w="19050" cmpd="sng">
            <a:solidFill>
              <a:srgbClr val="003F7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Hexagon 541"/>
          <p:cNvSpPr/>
          <p:nvPr/>
        </p:nvSpPr>
        <p:spPr>
          <a:xfrm rot="16200000">
            <a:off x="3787780" y="5262091"/>
            <a:ext cx="1398605" cy="1235408"/>
          </a:xfrm>
          <a:prstGeom prst="hexagon">
            <a:avLst>
              <a:gd name="adj" fmla="val 29977"/>
              <a:gd name="vf" fmla="val 115470"/>
            </a:avLst>
          </a:prstGeom>
          <a:noFill/>
          <a:ln w="19050">
            <a:solidFill>
              <a:srgbClr val="003F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4407623" y="4416031"/>
            <a:ext cx="153310" cy="1533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E4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Hexagon 541"/>
          <p:cNvSpPr/>
          <p:nvPr/>
        </p:nvSpPr>
        <p:spPr>
          <a:xfrm rot="16200000">
            <a:off x="2749494" y="5047633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87" name="Hexagon 541"/>
          <p:cNvSpPr/>
          <p:nvPr/>
        </p:nvSpPr>
        <p:spPr>
          <a:xfrm rot="5400000">
            <a:off x="3365376" y="6085077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solidFill>
              <a:srgbClr val="003F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88" name="Hexagon 541"/>
          <p:cNvSpPr/>
          <p:nvPr/>
        </p:nvSpPr>
        <p:spPr>
          <a:xfrm rot="16200000">
            <a:off x="3365376" y="5046039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347887 w 347887"/>
              <a:gd name="connsiteY0" fmla="*/ 0 h 580256"/>
              <a:gd name="connsiteX1" fmla="*/ 0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347887" y="0"/>
                </a:moveTo>
                <a:lnTo>
                  <a:pt x="0" y="580256"/>
                </a:lnTo>
              </a:path>
            </a:pathLst>
          </a:custGeom>
          <a:noFill/>
          <a:ln w="19050">
            <a:solidFill>
              <a:srgbClr val="003F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ln>
                <a:solidFill>
                  <a:srgbClr val="003F7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9" name="Hexagon 541"/>
          <p:cNvSpPr/>
          <p:nvPr/>
        </p:nvSpPr>
        <p:spPr>
          <a:xfrm rot="5400000">
            <a:off x="2747671" y="6083079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347887 w 347887"/>
              <a:gd name="connsiteY0" fmla="*/ 0 h 580256"/>
              <a:gd name="connsiteX1" fmla="*/ 0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347887" y="0"/>
                </a:moveTo>
                <a:lnTo>
                  <a:pt x="0" y="580256"/>
                </a:lnTo>
              </a:path>
            </a:pathLst>
          </a:custGeom>
          <a:noFill/>
          <a:ln w="19050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93" name="Hexagon 541"/>
          <p:cNvSpPr/>
          <p:nvPr/>
        </p:nvSpPr>
        <p:spPr>
          <a:xfrm rot="16200000">
            <a:off x="1326932" y="5251695"/>
            <a:ext cx="1398605" cy="1235408"/>
          </a:xfrm>
          <a:prstGeom prst="hexagon">
            <a:avLst>
              <a:gd name="adj" fmla="val 29977"/>
              <a:gd name="vf" fmla="val 115470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cxnSp>
        <p:nvCxnSpPr>
          <p:cNvPr id="95" name="Connecteur droit 94"/>
          <p:cNvCxnSpPr/>
          <p:nvPr/>
        </p:nvCxnSpPr>
        <p:spPr>
          <a:xfrm flipV="1">
            <a:off x="3251086" y="4466152"/>
            <a:ext cx="1" cy="698762"/>
          </a:xfrm>
          <a:prstGeom prst="line">
            <a:avLst/>
          </a:prstGeom>
          <a:ln w="19050" cmpd="sng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Hexagon 541"/>
          <p:cNvSpPr/>
          <p:nvPr/>
        </p:nvSpPr>
        <p:spPr>
          <a:xfrm rot="16200000">
            <a:off x="91510" y="5251696"/>
            <a:ext cx="1398605" cy="1235408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815" h="1160512">
                <a:moveTo>
                  <a:pt x="965928" y="0"/>
                </a:moveTo>
                <a:lnTo>
                  <a:pt x="1313815" y="580256"/>
                </a:lnTo>
                <a:lnTo>
                  <a:pt x="965928" y="1160512"/>
                </a:lnTo>
                <a:lnTo>
                  <a:pt x="347887" y="1160512"/>
                </a:lnTo>
                <a:lnTo>
                  <a:pt x="0" y="580256"/>
                </a:lnTo>
                <a:lnTo>
                  <a:pt x="347887" y="0"/>
                </a:lnTo>
              </a:path>
            </a:pathLst>
          </a:custGeom>
          <a:noFill/>
          <a:ln w="19050">
            <a:gradFill>
              <a:gsLst>
                <a:gs pos="0">
                  <a:schemeClr val="bg1"/>
                </a:gs>
                <a:gs pos="91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916" y="5159970"/>
            <a:ext cx="3190777" cy="1653405"/>
          </a:xfrm>
          <a:prstGeom prst="rect">
            <a:avLst/>
          </a:prstGeom>
          <a:gradFill>
            <a:gsLst>
              <a:gs pos="806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Hexagon 541"/>
          <p:cNvSpPr/>
          <p:nvPr/>
        </p:nvSpPr>
        <p:spPr>
          <a:xfrm rot="16200000">
            <a:off x="307359" y="4015998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347887 w 347887"/>
              <a:gd name="connsiteY0" fmla="*/ 0 h 580256"/>
              <a:gd name="connsiteX1" fmla="*/ 0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347887" y="0"/>
                </a:moveTo>
                <a:lnTo>
                  <a:pt x="0" y="580256"/>
                </a:lnTo>
              </a:path>
            </a:pathLst>
          </a:custGeom>
          <a:noFill/>
          <a:ln w="190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ln>
                <a:solidFill>
                  <a:srgbClr val="003F7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2" name="Hexagon 541"/>
          <p:cNvSpPr/>
          <p:nvPr/>
        </p:nvSpPr>
        <p:spPr>
          <a:xfrm rot="5400000">
            <a:off x="5221029" y="5056810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solidFill>
              <a:srgbClr val="003F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8188201" y="4461208"/>
            <a:ext cx="1" cy="698762"/>
          </a:xfrm>
          <a:prstGeom prst="line">
            <a:avLst/>
          </a:prstGeom>
          <a:ln w="19050" cmpd="sng">
            <a:solidFill>
              <a:srgbClr val="FFC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Hexagon 541"/>
          <p:cNvSpPr/>
          <p:nvPr/>
        </p:nvSpPr>
        <p:spPr>
          <a:xfrm rot="5400000">
            <a:off x="7687818" y="863514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solidFill>
              <a:srgbClr val="003F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51" name="Hexagon 541"/>
          <p:cNvSpPr/>
          <p:nvPr/>
        </p:nvSpPr>
        <p:spPr>
          <a:xfrm rot="5400000">
            <a:off x="8856289" y="3157731"/>
            <a:ext cx="232463" cy="342958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52" name="Hexagon 541"/>
          <p:cNvSpPr/>
          <p:nvPr/>
        </p:nvSpPr>
        <p:spPr>
          <a:xfrm rot="16200000">
            <a:off x="7059508" y="2949925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347887 w 347887"/>
              <a:gd name="connsiteY0" fmla="*/ 0 h 580256"/>
              <a:gd name="connsiteX1" fmla="*/ 0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347887" y="0"/>
                </a:moveTo>
                <a:lnTo>
                  <a:pt x="0" y="580256"/>
                </a:lnTo>
              </a:path>
            </a:pathLst>
          </a:cu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880486" y="2998446"/>
            <a:ext cx="153310" cy="1533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F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Hexagon 541"/>
          <p:cNvSpPr/>
          <p:nvPr/>
        </p:nvSpPr>
        <p:spPr>
          <a:xfrm rot="5400000">
            <a:off x="7068991" y="3996480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54" name="Hexagon 541"/>
          <p:cNvSpPr/>
          <p:nvPr/>
        </p:nvSpPr>
        <p:spPr>
          <a:xfrm rot="16200000">
            <a:off x="7691994" y="1900167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347887 w 347887"/>
              <a:gd name="connsiteY0" fmla="*/ 0 h 580256"/>
              <a:gd name="connsiteX1" fmla="*/ 0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347887" y="0"/>
                </a:moveTo>
                <a:lnTo>
                  <a:pt x="0" y="580256"/>
                </a:lnTo>
              </a:path>
            </a:pathLst>
          </a:custGeom>
          <a:noFill/>
          <a:ln w="19050">
            <a:solidFill>
              <a:srgbClr val="003F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ln>
                <a:solidFill>
                  <a:srgbClr val="003F7A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8172016" y="2395054"/>
            <a:ext cx="1" cy="698762"/>
          </a:xfrm>
          <a:prstGeom prst="line">
            <a:avLst/>
          </a:prstGeom>
          <a:ln w="19050" cmpd="sng">
            <a:solidFill>
              <a:srgbClr val="FFC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8095361" y="2355212"/>
            <a:ext cx="153310" cy="1533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Hexagon 541"/>
          <p:cNvSpPr/>
          <p:nvPr/>
        </p:nvSpPr>
        <p:spPr>
          <a:xfrm rot="16200000">
            <a:off x="8868755" y="4017848"/>
            <a:ext cx="210154" cy="340341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347887 w 347887"/>
              <a:gd name="connsiteY0" fmla="*/ 0 h 580256"/>
              <a:gd name="connsiteX1" fmla="*/ 0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347887" y="0"/>
                </a:moveTo>
                <a:lnTo>
                  <a:pt x="0" y="580256"/>
                </a:lnTo>
              </a:path>
            </a:pathLst>
          </a:cu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1" name="Hexagon 541"/>
          <p:cNvSpPr/>
          <p:nvPr/>
        </p:nvSpPr>
        <p:spPr>
          <a:xfrm rot="16200000">
            <a:off x="7960629" y="197282"/>
            <a:ext cx="1398605" cy="921902"/>
          </a:xfrm>
          <a:custGeom>
            <a:avLst/>
            <a:gdLst>
              <a:gd name="connsiteX0" fmla="*/ 0 w 1398605"/>
              <a:gd name="connsiteY0" fmla="*/ 617704 h 1235408"/>
              <a:gd name="connsiteX1" fmla="*/ 370338 w 1398605"/>
              <a:gd name="connsiteY1" fmla="*/ 0 h 1235408"/>
              <a:gd name="connsiteX2" fmla="*/ 1028267 w 1398605"/>
              <a:gd name="connsiteY2" fmla="*/ 0 h 1235408"/>
              <a:gd name="connsiteX3" fmla="*/ 1398605 w 1398605"/>
              <a:gd name="connsiteY3" fmla="*/ 617704 h 1235408"/>
              <a:gd name="connsiteX4" fmla="*/ 1028267 w 1398605"/>
              <a:gd name="connsiteY4" fmla="*/ 1235408 h 1235408"/>
              <a:gd name="connsiteX5" fmla="*/ 370338 w 1398605"/>
              <a:gd name="connsiteY5" fmla="*/ 1235408 h 1235408"/>
              <a:gd name="connsiteX6" fmla="*/ 0 w 1398605"/>
              <a:gd name="connsiteY6" fmla="*/ 617704 h 1235408"/>
              <a:gd name="connsiteX0" fmla="*/ 1028267 w 1398605"/>
              <a:gd name="connsiteY0" fmla="*/ 1235408 h 1326848"/>
              <a:gd name="connsiteX1" fmla="*/ 370338 w 1398605"/>
              <a:gd name="connsiteY1" fmla="*/ 1235408 h 1326848"/>
              <a:gd name="connsiteX2" fmla="*/ 0 w 1398605"/>
              <a:gd name="connsiteY2" fmla="*/ 617704 h 1326848"/>
              <a:gd name="connsiteX3" fmla="*/ 370338 w 1398605"/>
              <a:gd name="connsiteY3" fmla="*/ 0 h 1326848"/>
              <a:gd name="connsiteX4" fmla="*/ 1028267 w 1398605"/>
              <a:gd name="connsiteY4" fmla="*/ 0 h 1326848"/>
              <a:gd name="connsiteX5" fmla="*/ 1398605 w 1398605"/>
              <a:gd name="connsiteY5" fmla="*/ 617704 h 1326848"/>
              <a:gd name="connsiteX6" fmla="*/ 1119707 w 1398605"/>
              <a:gd name="connsiteY6" fmla="*/ 1326848 h 1326848"/>
              <a:gd name="connsiteX0" fmla="*/ 1028267 w 1398605"/>
              <a:gd name="connsiteY0" fmla="*/ 1235408 h 1235408"/>
              <a:gd name="connsiteX1" fmla="*/ 370338 w 1398605"/>
              <a:gd name="connsiteY1" fmla="*/ 1235408 h 1235408"/>
              <a:gd name="connsiteX2" fmla="*/ 0 w 1398605"/>
              <a:gd name="connsiteY2" fmla="*/ 617704 h 1235408"/>
              <a:gd name="connsiteX3" fmla="*/ 370338 w 1398605"/>
              <a:gd name="connsiteY3" fmla="*/ 0 h 1235408"/>
              <a:gd name="connsiteX4" fmla="*/ 1028267 w 1398605"/>
              <a:gd name="connsiteY4" fmla="*/ 0 h 1235408"/>
              <a:gd name="connsiteX5" fmla="*/ 1398605 w 1398605"/>
              <a:gd name="connsiteY5" fmla="*/ 617704 h 1235408"/>
              <a:gd name="connsiteX0" fmla="*/ 370338 w 1398605"/>
              <a:gd name="connsiteY0" fmla="*/ 1235408 h 1235408"/>
              <a:gd name="connsiteX1" fmla="*/ 0 w 1398605"/>
              <a:gd name="connsiteY1" fmla="*/ 617704 h 1235408"/>
              <a:gd name="connsiteX2" fmla="*/ 370338 w 1398605"/>
              <a:gd name="connsiteY2" fmla="*/ 0 h 1235408"/>
              <a:gd name="connsiteX3" fmla="*/ 1028267 w 1398605"/>
              <a:gd name="connsiteY3" fmla="*/ 0 h 1235408"/>
              <a:gd name="connsiteX4" fmla="*/ 1398605 w 1398605"/>
              <a:gd name="connsiteY4" fmla="*/ 617704 h 1235408"/>
              <a:gd name="connsiteX0" fmla="*/ 196168 w 1398605"/>
              <a:gd name="connsiteY0" fmla="*/ 921902 h 921902"/>
              <a:gd name="connsiteX1" fmla="*/ 0 w 1398605"/>
              <a:gd name="connsiteY1" fmla="*/ 617704 h 921902"/>
              <a:gd name="connsiteX2" fmla="*/ 370338 w 1398605"/>
              <a:gd name="connsiteY2" fmla="*/ 0 h 921902"/>
              <a:gd name="connsiteX3" fmla="*/ 1028267 w 1398605"/>
              <a:gd name="connsiteY3" fmla="*/ 0 h 921902"/>
              <a:gd name="connsiteX4" fmla="*/ 1398605 w 1398605"/>
              <a:gd name="connsiteY4" fmla="*/ 617704 h 92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5" h="921902">
                <a:moveTo>
                  <a:pt x="196168" y="921902"/>
                </a:moveTo>
                <a:lnTo>
                  <a:pt x="0" y="617704"/>
                </a:lnTo>
                <a:lnTo>
                  <a:pt x="370338" y="0"/>
                </a:lnTo>
                <a:lnTo>
                  <a:pt x="1028267" y="0"/>
                </a:lnTo>
                <a:lnTo>
                  <a:pt x="1398605" y="617704"/>
                </a:lnTo>
              </a:path>
            </a:pathLst>
          </a:custGeom>
          <a:noFill/>
          <a:ln w="19050"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 flipV="1">
            <a:off x="5708454" y="2363056"/>
            <a:ext cx="0" cy="718565"/>
          </a:xfrm>
          <a:prstGeom prst="line">
            <a:avLst/>
          </a:prstGeom>
          <a:ln w="19050" cmpd="sng">
            <a:solidFill>
              <a:srgbClr val="E41D4B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8816516" y="1347893"/>
            <a:ext cx="1" cy="698762"/>
          </a:xfrm>
          <a:prstGeom prst="line">
            <a:avLst/>
          </a:prstGeom>
          <a:ln w="19050" cmpd="sng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Hexagon 541"/>
          <p:cNvSpPr/>
          <p:nvPr/>
        </p:nvSpPr>
        <p:spPr>
          <a:xfrm rot="19800000">
            <a:off x="5195564" y="1863598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0 w 347887"/>
              <a:gd name="connsiteY0" fmla="*/ 0 h 580256"/>
              <a:gd name="connsiteX1" fmla="*/ 347887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0" y="0"/>
                </a:moveTo>
                <a:lnTo>
                  <a:pt x="347887" y="580256"/>
                </a:lnTo>
              </a:path>
            </a:pathLst>
          </a:custGeom>
          <a:noFill/>
          <a:ln w="190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sp>
        <p:nvSpPr>
          <p:cNvPr id="92" name="Hexagon 541"/>
          <p:cNvSpPr/>
          <p:nvPr/>
        </p:nvSpPr>
        <p:spPr>
          <a:xfrm rot="16200000">
            <a:off x="5846053" y="5070273"/>
            <a:ext cx="370339" cy="617704"/>
          </a:xfrm>
          <a:custGeom>
            <a:avLst/>
            <a:gdLst>
              <a:gd name="connsiteX0" fmla="*/ 0 w 1313815"/>
              <a:gd name="connsiteY0" fmla="*/ 580256 h 1160512"/>
              <a:gd name="connsiteX1" fmla="*/ 347887 w 1313815"/>
              <a:gd name="connsiteY1" fmla="*/ 0 h 1160512"/>
              <a:gd name="connsiteX2" fmla="*/ 965928 w 1313815"/>
              <a:gd name="connsiteY2" fmla="*/ 0 h 1160512"/>
              <a:gd name="connsiteX3" fmla="*/ 1313815 w 1313815"/>
              <a:gd name="connsiteY3" fmla="*/ 580256 h 1160512"/>
              <a:gd name="connsiteX4" fmla="*/ 965928 w 1313815"/>
              <a:gd name="connsiteY4" fmla="*/ 1160512 h 1160512"/>
              <a:gd name="connsiteX5" fmla="*/ 347887 w 1313815"/>
              <a:gd name="connsiteY5" fmla="*/ 1160512 h 1160512"/>
              <a:gd name="connsiteX6" fmla="*/ 0 w 1313815"/>
              <a:gd name="connsiteY6" fmla="*/ 580256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6" fmla="*/ 1057368 w 1313815"/>
              <a:gd name="connsiteY6" fmla="*/ 9144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5" fmla="*/ 347887 w 1313815"/>
              <a:gd name="connsiteY5" fmla="*/ 0 h 1160512"/>
              <a:gd name="connsiteX0" fmla="*/ 965928 w 1313815"/>
              <a:gd name="connsiteY0" fmla="*/ 0 h 1160512"/>
              <a:gd name="connsiteX1" fmla="*/ 1313815 w 1313815"/>
              <a:gd name="connsiteY1" fmla="*/ 580256 h 1160512"/>
              <a:gd name="connsiteX2" fmla="*/ 965928 w 1313815"/>
              <a:gd name="connsiteY2" fmla="*/ 1160512 h 1160512"/>
              <a:gd name="connsiteX3" fmla="*/ 347887 w 1313815"/>
              <a:gd name="connsiteY3" fmla="*/ 1160512 h 1160512"/>
              <a:gd name="connsiteX4" fmla="*/ 0 w 1313815"/>
              <a:gd name="connsiteY4" fmla="*/ 580256 h 1160512"/>
              <a:gd name="connsiteX0" fmla="*/ 618041 w 965928"/>
              <a:gd name="connsiteY0" fmla="*/ 0 h 1160512"/>
              <a:gd name="connsiteX1" fmla="*/ 965928 w 965928"/>
              <a:gd name="connsiteY1" fmla="*/ 580256 h 1160512"/>
              <a:gd name="connsiteX2" fmla="*/ 618041 w 965928"/>
              <a:gd name="connsiteY2" fmla="*/ 1160512 h 1160512"/>
              <a:gd name="connsiteX3" fmla="*/ 0 w 965928"/>
              <a:gd name="connsiteY3" fmla="*/ 1160512 h 1160512"/>
              <a:gd name="connsiteX0" fmla="*/ 0 w 347887"/>
              <a:gd name="connsiteY0" fmla="*/ 0 h 1160512"/>
              <a:gd name="connsiteX1" fmla="*/ 347887 w 347887"/>
              <a:gd name="connsiteY1" fmla="*/ 580256 h 1160512"/>
              <a:gd name="connsiteX2" fmla="*/ 0 w 347887"/>
              <a:gd name="connsiteY2" fmla="*/ 1160512 h 1160512"/>
              <a:gd name="connsiteX0" fmla="*/ 347887 w 347887"/>
              <a:gd name="connsiteY0" fmla="*/ 0 h 580256"/>
              <a:gd name="connsiteX1" fmla="*/ 0 w 347887"/>
              <a:gd name="connsiteY1" fmla="*/ 580256 h 5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887" h="580256">
                <a:moveTo>
                  <a:pt x="347887" y="0"/>
                </a:moveTo>
                <a:lnTo>
                  <a:pt x="0" y="580256"/>
                </a:lnTo>
              </a:path>
            </a:pathLst>
          </a:custGeom>
          <a:noFill/>
          <a:ln w="19050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ln>
                <a:solidFill>
                  <a:srgbClr val="003F7A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>
          <a:xfrm flipV="1">
            <a:off x="6947364" y="4469156"/>
            <a:ext cx="1" cy="698762"/>
          </a:xfrm>
          <a:prstGeom prst="line">
            <a:avLst/>
          </a:prstGeom>
          <a:ln w="19050" cmpd="sng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Hexagon 541"/>
          <p:cNvSpPr/>
          <p:nvPr/>
        </p:nvSpPr>
        <p:spPr>
          <a:xfrm rot="16200000">
            <a:off x="270991" y="-295945"/>
            <a:ext cx="4392487" cy="4929610"/>
          </a:xfrm>
          <a:custGeom>
            <a:avLst/>
            <a:gdLst>
              <a:gd name="connsiteX0" fmla="*/ 0 w 5192729"/>
              <a:gd name="connsiteY0" fmla="*/ 2293406 h 4586812"/>
              <a:gd name="connsiteX1" fmla="*/ 1374989 w 5192729"/>
              <a:gd name="connsiteY1" fmla="*/ 1 h 4586812"/>
              <a:gd name="connsiteX2" fmla="*/ 3817740 w 5192729"/>
              <a:gd name="connsiteY2" fmla="*/ 1 h 4586812"/>
              <a:gd name="connsiteX3" fmla="*/ 5192729 w 5192729"/>
              <a:gd name="connsiteY3" fmla="*/ 2293406 h 4586812"/>
              <a:gd name="connsiteX4" fmla="*/ 3817740 w 5192729"/>
              <a:gd name="connsiteY4" fmla="*/ 4586811 h 4586812"/>
              <a:gd name="connsiteX5" fmla="*/ 1374989 w 5192729"/>
              <a:gd name="connsiteY5" fmla="*/ 4586811 h 4586812"/>
              <a:gd name="connsiteX6" fmla="*/ 0 w 5192729"/>
              <a:gd name="connsiteY6" fmla="*/ 2293406 h 4586812"/>
              <a:gd name="connsiteX0" fmla="*/ 0 w 5192729"/>
              <a:gd name="connsiteY0" fmla="*/ 2302032 h 4595437"/>
              <a:gd name="connsiteX1" fmla="*/ 1374989 w 5192729"/>
              <a:gd name="connsiteY1" fmla="*/ 8627 h 4595437"/>
              <a:gd name="connsiteX2" fmla="*/ 4042027 w 5192729"/>
              <a:gd name="connsiteY2" fmla="*/ 0 h 4595437"/>
              <a:gd name="connsiteX3" fmla="*/ 5192729 w 5192729"/>
              <a:gd name="connsiteY3" fmla="*/ 2302032 h 4595437"/>
              <a:gd name="connsiteX4" fmla="*/ 3817740 w 5192729"/>
              <a:gd name="connsiteY4" fmla="*/ 4595437 h 4595437"/>
              <a:gd name="connsiteX5" fmla="*/ 1374989 w 5192729"/>
              <a:gd name="connsiteY5" fmla="*/ 4595437 h 4595437"/>
              <a:gd name="connsiteX6" fmla="*/ 0 w 5192729"/>
              <a:gd name="connsiteY6" fmla="*/ 2302032 h 4595437"/>
              <a:gd name="connsiteX0" fmla="*/ 0 w 5192729"/>
              <a:gd name="connsiteY0" fmla="*/ 2302032 h 4604063"/>
              <a:gd name="connsiteX1" fmla="*/ 1374989 w 5192729"/>
              <a:gd name="connsiteY1" fmla="*/ 8627 h 4604063"/>
              <a:gd name="connsiteX2" fmla="*/ 4042027 w 5192729"/>
              <a:gd name="connsiteY2" fmla="*/ 0 h 4604063"/>
              <a:gd name="connsiteX3" fmla="*/ 5192729 w 5192729"/>
              <a:gd name="connsiteY3" fmla="*/ 2302032 h 4604063"/>
              <a:gd name="connsiteX4" fmla="*/ 4050653 w 5192729"/>
              <a:gd name="connsiteY4" fmla="*/ 4604063 h 4604063"/>
              <a:gd name="connsiteX5" fmla="*/ 1374989 w 5192729"/>
              <a:gd name="connsiteY5" fmla="*/ 4595437 h 4604063"/>
              <a:gd name="connsiteX6" fmla="*/ 0 w 5192729"/>
              <a:gd name="connsiteY6" fmla="*/ 2302032 h 4604063"/>
              <a:gd name="connsiteX0" fmla="*/ 0 w 4088547"/>
              <a:gd name="connsiteY0" fmla="*/ 2302032 h 4604063"/>
              <a:gd name="connsiteX1" fmla="*/ 1374989 w 4088547"/>
              <a:gd name="connsiteY1" fmla="*/ 8627 h 4604063"/>
              <a:gd name="connsiteX2" fmla="*/ 4042027 w 4088547"/>
              <a:gd name="connsiteY2" fmla="*/ 0 h 4604063"/>
              <a:gd name="connsiteX3" fmla="*/ 4088547 w 4088547"/>
              <a:gd name="connsiteY3" fmla="*/ 2319284 h 4604063"/>
              <a:gd name="connsiteX4" fmla="*/ 4050653 w 4088547"/>
              <a:gd name="connsiteY4" fmla="*/ 4604063 h 4604063"/>
              <a:gd name="connsiteX5" fmla="*/ 1374989 w 4088547"/>
              <a:gd name="connsiteY5" fmla="*/ 4595437 h 4604063"/>
              <a:gd name="connsiteX6" fmla="*/ 0 w 4088547"/>
              <a:gd name="connsiteY6" fmla="*/ 2302032 h 4604063"/>
              <a:gd name="connsiteX0" fmla="*/ 0 w 4088547"/>
              <a:gd name="connsiteY0" fmla="*/ 2293405 h 4595436"/>
              <a:gd name="connsiteX1" fmla="*/ 1374989 w 4088547"/>
              <a:gd name="connsiteY1" fmla="*/ 0 h 4595436"/>
              <a:gd name="connsiteX2" fmla="*/ 4076532 w 4088547"/>
              <a:gd name="connsiteY2" fmla="*/ 34505 h 4595436"/>
              <a:gd name="connsiteX3" fmla="*/ 4088547 w 4088547"/>
              <a:gd name="connsiteY3" fmla="*/ 2310657 h 4595436"/>
              <a:gd name="connsiteX4" fmla="*/ 4050653 w 4088547"/>
              <a:gd name="connsiteY4" fmla="*/ 4595436 h 4595436"/>
              <a:gd name="connsiteX5" fmla="*/ 1374989 w 4088547"/>
              <a:gd name="connsiteY5" fmla="*/ 4586810 h 4595436"/>
              <a:gd name="connsiteX6" fmla="*/ 0 w 4088547"/>
              <a:gd name="connsiteY6" fmla="*/ 2293405 h 4595436"/>
              <a:gd name="connsiteX0" fmla="*/ 0 w 4088547"/>
              <a:gd name="connsiteY0" fmla="*/ 2293405 h 4595436"/>
              <a:gd name="connsiteX1" fmla="*/ 1374989 w 4088547"/>
              <a:gd name="connsiteY1" fmla="*/ 0 h 4595436"/>
              <a:gd name="connsiteX2" fmla="*/ 4076532 w 4088547"/>
              <a:gd name="connsiteY2" fmla="*/ 34505 h 4595436"/>
              <a:gd name="connsiteX3" fmla="*/ 4088547 w 4088547"/>
              <a:gd name="connsiteY3" fmla="*/ 2310657 h 4595436"/>
              <a:gd name="connsiteX4" fmla="*/ 4050653 w 4088547"/>
              <a:gd name="connsiteY4" fmla="*/ 4595436 h 4595436"/>
              <a:gd name="connsiteX5" fmla="*/ 1374989 w 4088547"/>
              <a:gd name="connsiteY5" fmla="*/ 4586810 h 4595436"/>
              <a:gd name="connsiteX6" fmla="*/ 0 w 4088547"/>
              <a:gd name="connsiteY6" fmla="*/ 2293405 h 4595436"/>
              <a:gd name="connsiteX0" fmla="*/ 0 w 4102413"/>
              <a:gd name="connsiteY0" fmla="*/ 2293405 h 4604065"/>
              <a:gd name="connsiteX1" fmla="*/ 1374989 w 4102413"/>
              <a:gd name="connsiteY1" fmla="*/ 0 h 4604065"/>
              <a:gd name="connsiteX2" fmla="*/ 4076532 w 4102413"/>
              <a:gd name="connsiteY2" fmla="*/ 34505 h 4604065"/>
              <a:gd name="connsiteX3" fmla="*/ 4088547 w 4102413"/>
              <a:gd name="connsiteY3" fmla="*/ 2310657 h 4604065"/>
              <a:gd name="connsiteX4" fmla="*/ 4102413 w 4102413"/>
              <a:gd name="connsiteY4" fmla="*/ 4604065 h 4604065"/>
              <a:gd name="connsiteX5" fmla="*/ 1374989 w 4102413"/>
              <a:gd name="connsiteY5" fmla="*/ 4586810 h 4604065"/>
              <a:gd name="connsiteX6" fmla="*/ 0 w 4102413"/>
              <a:gd name="connsiteY6" fmla="*/ 2293405 h 4604065"/>
              <a:gd name="connsiteX0" fmla="*/ 0 w 4102413"/>
              <a:gd name="connsiteY0" fmla="*/ 2293405 h 4604065"/>
              <a:gd name="connsiteX1" fmla="*/ 1374989 w 4102413"/>
              <a:gd name="connsiteY1" fmla="*/ 0 h 4604065"/>
              <a:gd name="connsiteX2" fmla="*/ 4102411 w 4102413"/>
              <a:gd name="connsiteY2" fmla="*/ 8626 h 4604065"/>
              <a:gd name="connsiteX3" fmla="*/ 4088547 w 4102413"/>
              <a:gd name="connsiteY3" fmla="*/ 2310657 h 4604065"/>
              <a:gd name="connsiteX4" fmla="*/ 4102413 w 4102413"/>
              <a:gd name="connsiteY4" fmla="*/ 4604065 h 4604065"/>
              <a:gd name="connsiteX5" fmla="*/ 1374989 w 4102413"/>
              <a:gd name="connsiteY5" fmla="*/ 4586810 h 4604065"/>
              <a:gd name="connsiteX6" fmla="*/ 0 w 4102413"/>
              <a:gd name="connsiteY6" fmla="*/ 2293405 h 4604065"/>
              <a:gd name="connsiteX0" fmla="*/ 0 w 4102413"/>
              <a:gd name="connsiteY0" fmla="*/ 2293405 h 4604065"/>
              <a:gd name="connsiteX1" fmla="*/ 1374989 w 4102413"/>
              <a:gd name="connsiteY1" fmla="*/ 0 h 4604065"/>
              <a:gd name="connsiteX2" fmla="*/ 4070183 w 4102413"/>
              <a:gd name="connsiteY2" fmla="*/ 569 h 4604065"/>
              <a:gd name="connsiteX3" fmla="*/ 4088547 w 4102413"/>
              <a:gd name="connsiteY3" fmla="*/ 2310657 h 4604065"/>
              <a:gd name="connsiteX4" fmla="*/ 4102413 w 4102413"/>
              <a:gd name="connsiteY4" fmla="*/ 4604065 h 4604065"/>
              <a:gd name="connsiteX5" fmla="*/ 1374989 w 4102413"/>
              <a:gd name="connsiteY5" fmla="*/ 4586810 h 4604065"/>
              <a:gd name="connsiteX6" fmla="*/ 0 w 4102413"/>
              <a:gd name="connsiteY6" fmla="*/ 2293405 h 4604065"/>
              <a:gd name="connsiteX0" fmla="*/ 0 w 4102413"/>
              <a:gd name="connsiteY0" fmla="*/ 2293405 h 4604065"/>
              <a:gd name="connsiteX1" fmla="*/ 1374989 w 4102413"/>
              <a:gd name="connsiteY1" fmla="*/ 0 h 4604065"/>
              <a:gd name="connsiteX2" fmla="*/ 4094355 w 4102413"/>
              <a:gd name="connsiteY2" fmla="*/ 568 h 4604065"/>
              <a:gd name="connsiteX3" fmla="*/ 4088547 w 4102413"/>
              <a:gd name="connsiteY3" fmla="*/ 2310657 h 4604065"/>
              <a:gd name="connsiteX4" fmla="*/ 4102413 w 4102413"/>
              <a:gd name="connsiteY4" fmla="*/ 4604065 h 4604065"/>
              <a:gd name="connsiteX5" fmla="*/ 1374989 w 4102413"/>
              <a:gd name="connsiteY5" fmla="*/ 4586810 h 4604065"/>
              <a:gd name="connsiteX6" fmla="*/ 0 w 4102413"/>
              <a:gd name="connsiteY6" fmla="*/ 2293405 h 460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413" h="4604065">
                <a:moveTo>
                  <a:pt x="0" y="2293405"/>
                </a:moveTo>
                <a:lnTo>
                  <a:pt x="1374989" y="0"/>
                </a:lnTo>
                <a:lnTo>
                  <a:pt x="4094355" y="568"/>
                </a:lnTo>
                <a:cubicBezTo>
                  <a:pt x="4089734" y="767912"/>
                  <a:pt x="4093168" y="1543313"/>
                  <a:pt x="4088547" y="2310657"/>
                </a:cubicBezTo>
                <a:lnTo>
                  <a:pt x="4102413" y="4604065"/>
                </a:lnTo>
                <a:lnTo>
                  <a:pt x="1374989" y="4586810"/>
                </a:lnTo>
                <a:lnTo>
                  <a:pt x="0" y="2293405"/>
                </a:lnTo>
                <a:close/>
              </a:path>
            </a:pathLst>
          </a:custGeom>
          <a:solidFill>
            <a:srgbClr val="E00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>
              <a:solidFill>
                <a:prstClr val="white"/>
              </a:solidFill>
            </a:endParaRPr>
          </a:p>
        </p:txBody>
      </p:sp>
      <p:cxnSp>
        <p:nvCxnSpPr>
          <p:cNvPr id="10" name="Straight Connector 17"/>
          <p:cNvCxnSpPr/>
          <p:nvPr/>
        </p:nvCxnSpPr>
        <p:spPr bwMode="auto">
          <a:xfrm>
            <a:off x="295794" y="1988840"/>
            <a:ext cx="720601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/>
          <p:cNvSpPr>
            <a:spLocks noGrp="1"/>
          </p:cNvSpPr>
          <p:nvPr>
            <p:ph type="body" sz="quarter" idx="4294967295"/>
          </p:nvPr>
        </p:nvSpPr>
        <p:spPr bwMode="auto">
          <a:xfrm>
            <a:off x="192414" y="245464"/>
            <a:ext cx="4523602" cy="173742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algn="ctr"/>
            <a:endParaRPr lang="fr-FR" sz="2400" dirty="0"/>
          </a:p>
          <a:p>
            <a:pPr algn="ctr"/>
            <a:r>
              <a:rPr lang="fr-FR" sz="2800" dirty="0"/>
              <a:t>3 NOUVELLES offres</a:t>
            </a:r>
          </a:p>
          <a:p>
            <a:pPr algn="ctr"/>
            <a:r>
              <a:rPr lang="fr-FR" sz="2800" dirty="0"/>
              <a:t>POUR </a:t>
            </a:r>
            <a:r>
              <a:rPr lang="fr-FR" sz="2800" dirty="0" smtClean="0"/>
              <a:t>LES ENTREPRISES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ET </a:t>
            </a:r>
            <a:r>
              <a:rPr lang="fr-FR" sz="2800" dirty="0" smtClean="0"/>
              <a:t>LES </a:t>
            </a:r>
            <a:r>
              <a:rPr lang="fr-FR" sz="2800" dirty="0"/>
              <a:t>SALARIÉS</a:t>
            </a:r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000" b="0" dirty="0"/>
              <a:t>ACTION LOGEMENT </a:t>
            </a:r>
          </a:p>
          <a:p>
            <a:pPr algn="ctr"/>
            <a:r>
              <a:rPr lang="fr-FR" sz="2000" b="0" dirty="0" smtClean="0"/>
              <a:t>17/10/2019</a:t>
            </a:r>
            <a:endParaRPr lang="fr-FR" sz="2000" b="0" dirty="0"/>
          </a:p>
          <a:p>
            <a:pPr lvl="0"/>
            <a:endParaRPr lang="fr-FR" sz="2400" dirty="0"/>
          </a:p>
          <a:p>
            <a:pPr lvl="0"/>
            <a:endParaRPr lang="fr-FR" sz="1800" b="0" dirty="0"/>
          </a:p>
          <a:p>
            <a:pPr lvl="0"/>
            <a:endParaRPr lang="fr-FR" sz="1800" b="0" dirty="0"/>
          </a:p>
          <a:p>
            <a:pPr lvl="0"/>
            <a:endParaRPr lang="fr-FR" sz="1800" b="0" dirty="0"/>
          </a:p>
        </p:txBody>
      </p:sp>
      <p:sp>
        <p:nvSpPr>
          <p:cNvPr id="30" name="Text Placeholder 12"/>
          <p:cNvSpPr txBox="1">
            <a:spLocks/>
          </p:cNvSpPr>
          <p:nvPr/>
        </p:nvSpPr>
        <p:spPr bwMode="auto">
          <a:xfrm>
            <a:off x="192414" y="2276872"/>
            <a:ext cx="4163562" cy="17374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3200" b="1" kern="1200" cap="all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sz="1800" b="0" dirty="0"/>
          </a:p>
        </p:txBody>
      </p:sp>
      <p:pic>
        <p:nvPicPr>
          <p:cNvPr id="60" name="Picture 17" descr="Logo.png">
            <a:extLst>
              <a:ext uri="{FF2B5EF4-FFF2-40B4-BE49-F238E27FC236}">
                <a16:creationId xmlns="" xmlns:a16="http://schemas.microsoft.com/office/drawing/2014/main" id="{E1B86FE8-DECF-4D34-AF89-CC7C5A79BE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9495" y="5716817"/>
            <a:ext cx="3017631" cy="698762"/>
          </a:xfrm>
          <a:prstGeom prst="rect">
            <a:avLst/>
          </a:prstGeom>
        </p:spPr>
      </p:pic>
      <p:pic>
        <p:nvPicPr>
          <p:cNvPr id="64" name="Image 63"/>
          <p:cNvPicPr/>
          <p:nvPr/>
        </p:nvPicPr>
        <p:blipFill rotWithShape="1">
          <a:blip r:embed="rId8"/>
          <a:srcRect t="15816" b="34876"/>
          <a:stretch/>
        </p:blipFill>
        <p:spPr bwMode="auto">
          <a:xfrm>
            <a:off x="-21504" y="3580879"/>
            <a:ext cx="5760720" cy="121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p.lemaire\Pictures\LOGOS\CPME\83_CPME_LOGO_VA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6" y="27017"/>
            <a:ext cx="2240398" cy="81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506DAF4-3464-4D10-AC19-29652CAC29B3}"/>
              </a:ext>
            </a:extLst>
          </p:cNvPr>
          <p:cNvSpPr/>
          <p:nvPr/>
        </p:nvSpPr>
        <p:spPr>
          <a:xfrm>
            <a:off x="1" y="6381328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1100" i="1" kern="900" spc="9" dirty="0">
                <a:cs typeface="Expletus Sans"/>
              </a:rPr>
              <a:t>Aide soumise à conditions et octroyée dans la limite des fonds disponibles après accord d’Action Logement Services.</a:t>
            </a:r>
            <a:endParaRPr lang="fr-FR" sz="1100" i="1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="" xmlns:a16="http://schemas.microsoft.com/office/drawing/2014/main" id="{F2FADF84-74A9-460E-9285-9CDAAACB6B21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2</a:t>
            </a:r>
            <a:r>
              <a:rPr lang="fr-FR" dirty="0"/>
              <a:t>  Fidéliser &amp; contribuer au bien-être</a:t>
            </a:r>
          </a:p>
        </p:txBody>
      </p:sp>
      <p:pic>
        <p:nvPicPr>
          <p:cNvPr id="2050" name="Picture 2" descr="https://www.actionlogement.fr/sites/als/files/images/Produits/piv/aide_renovation_profil_1.jpg">
            <a:extLst>
              <a:ext uri="{FF2B5EF4-FFF2-40B4-BE49-F238E27FC236}">
                <a16:creationId xmlns="" xmlns:a16="http://schemas.microsoft.com/office/drawing/2014/main" id="{25F8B494-C221-4194-87BB-40300414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69" y="1085973"/>
            <a:ext cx="113321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ctionlogement.fr/sites/als/files/images/Produits/piv/aide_renovation_profil_2.jpg">
            <a:extLst>
              <a:ext uri="{FF2B5EF4-FFF2-40B4-BE49-F238E27FC236}">
                <a16:creationId xmlns="" xmlns:a16="http://schemas.microsoft.com/office/drawing/2014/main" id="{FBFF25DC-6EB1-46E7-8F30-75B5C9F3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75" y="1085973"/>
            <a:ext cx="113321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897C957-59D8-4F07-9E90-A585C5DE0B63}"/>
              </a:ext>
            </a:extLst>
          </p:cNvPr>
          <p:cNvSpPr/>
          <p:nvPr/>
        </p:nvSpPr>
        <p:spPr>
          <a:xfrm>
            <a:off x="460374" y="2452652"/>
            <a:ext cx="414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/>
              <a:t>Salarié propriétaire </a:t>
            </a:r>
            <a:br>
              <a:rPr lang="fr-FR" b="1" dirty="0"/>
            </a:br>
            <a:r>
              <a:rPr lang="fr-FR" b="1" dirty="0"/>
              <a:t>aux ressources modestes </a:t>
            </a:r>
            <a:br>
              <a:rPr lang="fr-FR" b="1" dirty="0"/>
            </a:b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17085-A965-43CC-8C24-5344BFD5A9EC}"/>
              </a:ext>
            </a:extLst>
          </p:cNvPr>
          <p:cNvSpPr/>
          <p:nvPr/>
        </p:nvSpPr>
        <p:spPr>
          <a:xfrm>
            <a:off x="4592880" y="2447741"/>
            <a:ext cx="414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/>
              <a:t>Propriétaire bailleur,</a:t>
            </a:r>
            <a:br>
              <a:rPr lang="fr-FR" b="1" dirty="0"/>
            </a:br>
            <a:r>
              <a:rPr lang="fr-FR" dirty="0"/>
              <a:t>salarié aux ressources </a:t>
            </a:r>
            <a:br>
              <a:rPr lang="fr-FR" dirty="0"/>
            </a:br>
            <a:r>
              <a:rPr lang="fr-FR" dirty="0"/>
              <a:t>modestes ou dont le locataire </a:t>
            </a:r>
            <a:br>
              <a:rPr lang="fr-FR" dirty="0"/>
            </a:br>
            <a:r>
              <a:rPr lang="fr-FR" dirty="0"/>
              <a:t>est lui-même salarié aux</a:t>
            </a:r>
            <a:br>
              <a:rPr lang="fr-FR" dirty="0"/>
            </a:br>
            <a:r>
              <a:rPr lang="fr-FR" dirty="0"/>
              <a:t>revenus modestes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93DBFEE-97C4-468A-A47A-39771056D9A0}"/>
              </a:ext>
            </a:extLst>
          </p:cNvPr>
          <p:cNvSpPr/>
          <p:nvPr/>
        </p:nvSpPr>
        <p:spPr>
          <a:xfrm>
            <a:off x="460375" y="4026837"/>
            <a:ext cx="8255357" cy="22104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500" b="1" dirty="0">
                <a:solidFill>
                  <a:srgbClr val="E0004D"/>
                </a:solidFill>
                <a:latin typeface="Calibri"/>
              </a:rPr>
              <a:t>	</a:t>
            </a:r>
            <a:r>
              <a:rPr lang="fr-FR" sz="1500" b="1" dirty="0">
                <a:solidFill>
                  <a:srgbClr val="E0004D"/>
                </a:solidFill>
                <a:latin typeface="Calibri"/>
                <a:sym typeface="Wingdings" panose="05000000000000000000" pitchFamily="2" charset="2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>
                <a:solidFill>
                  <a:srgbClr val="E0004D"/>
                </a:solidFill>
                <a:latin typeface="Calibri"/>
              </a:rPr>
              <a:t>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E0004D"/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L="627063" lvl="0" algn="just">
              <a:defRPr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endParaRPr lang="fr-FR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solidFill>
                  <a:srgbClr val="E0004D"/>
                </a:solidFill>
                <a:sym typeface="Wingdings" panose="05000000000000000000" pitchFamily="2" charset="2"/>
              </a:rPr>
              <a:t>	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>
              <a:defRPr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endParaRPr lang="fr-FR" sz="1600" dirty="0">
              <a:solidFill>
                <a:srgbClr val="E0004D"/>
              </a:solidFill>
              <a:sym typeface="Wingdings" panose="05000000000000000000" pitchFamily="2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1AD1CB7-0DEE-4608-9F8D-478D496CCB83}"/>
              </a:ext>
            </a:extLst>
          </p:cNvPr>
          <p:cNvSpPr/>
          <p:nvPr/>
        </p:nvSpPr>
        <p:spPr>
          <a:xfrm>
            <a:off x="646044" y="4180145"/>
            <a:ext cx="77760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Subvention jusqu’à 20 K€ </a:t>
            </a:r>
            <a:r>
              <a:rPr lang="fr-FR" dirty="0"/>
              <a:t>pour les </a:t>
            </a:r>
            <a:r>
              <a:rPr lang="fr-FR" b="1" dirty="0"/>
              <a:t>propriétaires occupants,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jusqu’à 15 K€ </a:t>
            </a:r>
            <a:r>
              <a:rPr lang="fr-FR" dirty="0"/>
              <a:t>pour les </a:t>
            </a:r>
            <a:r>
              <a:rPr lang="fr-FR" b="1" dirty="0"/>
              <a:t>propriétaires bailleurs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Plafonds de ressources à respecter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dirty="0"/>
              <a:t>Logement situé en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zones B2 ou C </a:t>
            </a:r>
            <a:r>
              <a:rPr lang="fr-FR" dirty="0"/>
              <a:t>ou dans une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commune </a:t>
            </a:r>
            <a:r>
              <a:rPr lang="fr-FR" dirty="0"/>
              <a:t>du programme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Action Cœur de Ville</a:t>
            </a:r>
            <a:endParaRPr lang="fr-FR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Logement occupé à titre de</a:t>
            </a:r>
            <a:r>
              <a:rPr lang="fr-FR" b="1" dirty="0">
                <a:sym typeface="Wingdings" panose="05000000000000000000" pitchFamily="2" charset="2"/>
              </a:rPr>
              <a:t> résidence principale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964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F4DD31E-D28C-4C5F-9546-208192E1028B}"/>
              </a:ext>
            </a:extLst>
          </p:cNvPr>
          <p:cNvSpPr/>
          <p:nvPr/>
        </p:nvSpPr>
        <p:spPr>
          <a:xfrm>
            <a:off x="389740" y="3259551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Travaux</a:t>
            </a:r>
            <a:r>
              <a:rPr lang="fr-FR" dirty="0">
                <a:solidFill>
                  <a:srgbClr val="E41D4B"/>
                </a:solidFill>
              </a:rPr>
              <a:t> </a:t>
            </a:r>
            <a:r>
              <a:rPr lang="fr-FR" dirty="0"/>
              <a:t>réalisés par un </a:t>
            </a:r>
            <a:r>
              <a:rPr lang="fr-FR" b="1" dirty="0">
                <a:solidFill>
                  <a:srgbClr val="E0004D"/>
                </a:solidFill>
              </a:rPr>
              <a:t>professionnel Reconnu Garant de l’Environnement </a:t>
            </a:r>
            <a:r>
              <a:rPr lang="fr-FR" dirty="0"/>
              <a:t>(RGE)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C22B026-6E86-4883-BD5E-BEF40BE712AB}"/>
              </a:ext>
            </a:extLst>
          </p:cNvPr>
          <p:cNvSpPr/>
          <p:nvPr/>
        </p:nvSpPr>
        <p:spPr>
          <a:xfrm>
            <a:off x="398394" y="1460835"/>
            <a:ext cx="80551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E0004D"/>
                </a:solidFill>
              </a:rPr>
              <a:t>Travaux d’isolation thermique </a:t>
            </a:r>
            <a:r>
              <a:rPr lang="fr-FR" dirty="0"/>
              <a:t>: murs du logement, combles et planchers.</a:t>
            </a:r>
          </a:p>
          <a:p>
            <a:r>
              <a:rPr lang="fr-FR" b="1" dirty="0"/>
              <a:t>Sans besoin de travaux d’isolation </a:t>
            </a:r>
            <a:r>
              <a:rPr lang="fr-FR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remplacement du système de chauffage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 équipement de chauffage ou d’eau chaude sanitaire utilisant une source d’énergie renouvelable.</a:t>
            </a:r>
            <a:endParaRPr lang="fr-FR" dirty="0">
              <a:solidFill>
                <a:srgbClr val="E41D4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5ACD5A4-BD1A-4791-93AE-6E8FFB8747BB}"/>
              </a:ext>
            </a:extLst>
          </p:cNvPr>
          <p:cNvSpPr/>
          <p:nvPr/>
        </p:nvSpPr>
        <p:spPr>
          <a:xfrm>
            <a:off x="379101" y="3873907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Intervention obligatoire d’un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opérateur d’assistance à maîtrise d’ouvrage </a:t>
            </a:r>
            <a:r>
              <a:rPr lang="fr-FR" dirty="0"/>
              <a:t>(AMO)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A4E011B-1D9D-4E6C-813A-A33C2F042E77}"/>
              </a:ext>
            </a:extLst>
          </p:cNvPr>
          <p:cNvSpPr/>
          <p:nvPr/>
        </p:nvSpPr>
        <p:spPr>
          <a:xfrm>
            <a:off x="371399" y="452189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Possibilité</a:t>
            </a:r>
            <a:r>
              <a:rPr lang="fr-FR" dirty="0">
                <a:solidFill>
                  <a:srgbClr val="E0004D"/>
                </a:solidFill>
              </a:rPr>
              <a:t> </a:t>
            </a:r>
            <a:r>
              <a:rPr lang="fr-FR" dirty="0"/>
              <a:t>d’un </a:t>
            </a:r>
            <a:r>
              <a:rPr lang="fr-FR" b="1" dirty="0">
                <a:solidFill>
                  <a:srgbClr val="E0004D"/>
                </a:solidFill>
              </a:rPr>
              <a:t>prêt complémentaire </a:t>
            </a:r>
            <a:r>
              <a:rPr lang="fr-FR" dirty="0"/>
              <a:t>pour financer le reste à charge des travaux de rénovation énergétique et les autres travaux de réhabilitation. </a:t>
            </a:r>
          </a:p>
          <a:p>
            <a:r>
              <a:rPr lang="fr-FR" dirty="0"/>
              <a:t>	</a:t>
            </a:r>
          </a:p>
        </p:txBody>
      </p: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F83032DC-8A24-4E25-BAFA-827771FF7E7F}"/>
              </a:ext>
            </a:extLst>
          </p:cNvPr>
          <p:cNvSpPr txBox="1">
            <a:spLocks/>
          </p:cNvSpPr>
          <p:nvPr/>
        </p:nvSpPr>
        <p:spPr bwMode="auto">
          <a:xfrm>
            <a:off x="-10084" y="5877272"/>
            <a:ext cx="9144000" cy="337462"/>
          </a:xfrm>
          <a:prstGeom prst="rect">
            <a:avLst/>
          </a:prstGeom>
          <a:noFill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fr-FR" sz="1400" b="1" kern="900" dirty="0">
                <a:latin typeface="+mn-lt"/>
                <a:cs typeface="Expletus Sans Medium"/>
              </a:rPr>
              <a:t>Un crédit vous engage et doit être remboursé. </a:t>
            </a:r>
          </a:p>
          <a:p>
            <a:pPr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fr-FR" sz="1400" b="1" kern="900" dirty="0">
                <a:latin typeface="+mn-lt"/>
                <a:cs typeface="Expletus Sans Medium"/>
              </a:rPr>
              <a:t>Vérifiez vos capacités de remboursement avant de vous engager</a:t>
            </a:r>
            <a:r>
              <a:rPr lang="fr-FR" sz="1400" b="1" i="1" kern="900" dirty="0">
                <a:latin typeface="+mn-lt"/>
                <a:cs typeface="Expletus Sans Medium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CB23574-8FE3-4E83-ADDB-299D1C5D8A7B}"/>
              </a:ext>
            </a:extLst>
          </p:cNvPr>
          <p:cNvSpPr/>
          <p:nvPr/>
        </p:nvSpPr>
        <p:spPr>
          <a:xfrm>
            <a:off x="1" y="6381328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1100" i="1" kern="900" spc="9" dirty="0">
                <a:cs typeface="Expletus Sans"/>
              </a:rPr>
              <a:t>Aide soumise à conditions et octroyée dans la limite des fonds disponibles après accord d’Action Logement Services.</a:t>
            </a:r>
            <a:endParaRPr lang="fr-FR" sz="1100" i="1" dirty="0"/>
          </a:p>
        </p:txBody>
      </p:sp>
      <p:sp>
        <p:nvSpPr>
          <p:cNvPr id="14" name="Espace réservé du texte 10">
            <a:extLst>
              <a:ext uri="{FF2B5EF4-FFF2-40B4-BE49-F238E27FC236}">
                <a16:creationId xmlns="" xmlns:a16="http://schemas.microsoft.com/office/drawing/2014/main" id="{99FFE648-7B03-4C52-BC39-BB35CDC2A15D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2</a:t>
            </a:r>
            <a:r>
              <a:rPr lang="fr-FR" dirty="0"/>
              <a:t>  Fidéliser &amp; contribuer au bien-être</a:t>
            </a:r>
          </a:p>
        </p:txBody>
      </p:sp>
    </p:spTree>
    <p:extLst>
      <p:ext uri="{BB962C8B-B14F-4D97-AF65-F5344CB8AC3E}">
        <p14:creationId xmlns:p14="http://schemas.microsoft.com/office/powerpoint/2010/main" val="40379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34" name="Text Placeholder 3">
            <a:extLst>
              <a:ext uri="{FF2B5EF4-FFF2-40B4-BE49-F238E27FC236}">
                <a16:creationId xmlns="" xmlns:a16="http://schemas.microsoft.com/office/drawing/2014/main" id="{D4E28A8D-D00D-43CF-8DD1-80ADCB1EF91A}"/>
              </a:ext>
            </a:extLst>
          </p:cNvPr>
          <p:cNvSpPr>
            <a:spLocks noGrp="1"/>
          </p:cNvSpPr>
          <p:nvPr/>
        </p:nvSpPr>
        <p:spPr>
          <a:xfrm>
            <a:off x="2915816" y="1052738"/>
            <a:ext cx="363913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anchor="b">
            <a:noAutofit/>
          </a:bodyPr>
          <a:lstStyle/>
          <a:p>
            <a:pPr algn="ctr">
              <a:lnSpc>
                <a:spcPct val="90000"/>
              </a:lnSpc>
            </a:pPr>
            <a:endParaRPr lang="fr-FR" sz="1400" b="1" cap="all" dirty="0">
              <a:solidFill>
                <a:srgbClr val="E0004D"/>
              </a:solidFill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6783" y="232754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       Madame Durand : </a:t>
            </a:r>
          </a:p>
          <a:p>
            <a:pPr algn="just"/>
            <a:r>
              <a:rPr lang="fr-FR" sz="1400" dirty="0"/>
              <a:t>	Propriétaire d’un logement situé à Lunéville</a:t>
            </a:r>
          </a:p>
          <a:p>
            <a:pPr algn="just"/>
            <a:r>
              <a:rPr lang="fr-FR" sz="1400" dirty="0"/>
              <a:t>	Souhaite rénover son logement pour améliorer sa performance énergétique</a:t>
            </a:r>
          </a:p>
          <a:p>
            <a:pPr algn="just"/>
            <a:r>
              <a:rPr lang="fr-FR" sz="1400" dirty="0"/>
              <a:t>	Son locataire est salarié du privé  </a:t>
            </a:r>
          </a:p>
          <a:p>
            <a:pPr algn="just"/>
            <a:r>
              <a:rPr lang="fr-FR" sz="1400" dirty="0"/>
              <a:t>	Son locataire a des ressources &lt; 18 960 € / an (</a:t>
            </a:r>
            <a:r>
              <a:rPr lang="fr-FR" sz="1400" dirty="0" err="1"/>
              <a:t>Rev</a:t>
            </a:r>
            <a:r>
              <a:rPr lang="fr-FR" sz="1400" dirty="0"/>
              <a:t>. Fisc. Réf.)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7E7E7989-6213-445E-BBB3-EE170342F66E}"/>
              </a:ext>
            </a:extLst>
          </p:cNvPr>
          <p:cNvSpPr txBox="1"/>
          <p:nvPr/>
        </p:nvSpPr>
        <p:spPr>
          <a:xfrm>
            <a:off x="307975" y="4125999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       Madame Martin : </a:t>
            </a:r>
          </a:p>
          <a:p>
            <a:pPr algn="just"/>
            <a:r>
              <a:rPr lang="fr-FR" sz="1400" dirty="0"/>
              <a:t>	Propriétaire d’un logement situé à Bourg en Bresse (Zone B2)</a:t>
            </a:r>
          </a:p>
          <a:p>
            <a:pPr algn="just"/>
            <a:r>
              <a:rPr lang="fr-FR" sz="1400" dirty="0"/>
              <a:t>	Elle occupe cet appartement</a:t>
            </a:r>
          </a:p>
          <a:p>
            <a:pPr algn="just"/>
            <a:r>
              <a:rPr lang="fr-FR" sz="1400" dirty="0"/>
              <a:t>	Salariée du secteur privé</a:t>
            </a:r>
          </a:p>
          <a:p>
            <a:pPr algn="just"/>
            <a:r>
              <a:rPr lang="fr-FR" sz="1400" dirty="0"/>
              <a:t>	Mariée, 2 enfants </a:t>
            </a:r>
          </a:p>
          <a:p>
            <a:pPr algn="just"/>
            <a:r>
              <a:rPr lang="fr-FR" sz="1400" dirty="0"/>
              <a:t>	Son </a:t>
            </a:r>
            <a:r>
              <a:rPr lang="fr-FR" sz="1400" dirty="0" err="1"/>
              <a:t>Rev</a:t>
            </a:r>
            <a:r>
              <a:rPr lang="fr-FR" sz="1400" dirty="0"/>
              <a:t>. Fisc. De réf. &lt; 38 958 €</a:t>
            </a:r>
          </a:p>
          <a:p>
            <a:pPr algn="just"/>
            <a:r>
              <a:rPr lang="fr-FR" sz="1400" dirty="0"/>
              <a:t>	Souhaite rénover son logement pour améliorer sa performance énergétique</a:t>
            </a:r>
          </a:p>
          <a:p>
            <a:pPr algn="just"/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Hexagon 2">
            <a:extLst>
              <a:ext uri="{FF2B5EF4-FFF2-40B4-BE49-F238E27FC236}">
                <a16:creationId xmlns="" xmlns:a16="http://schemas.microsoft.com/office/drawing/2014/main" id="{52BAD15D-5B45-4E2B-AD0B-BE4EC6BE6536}"/>
              </a:ext>
            </a:extLst>
          </p:cNvPr>
          <p:cNvSpPr>
            <a:spLocks noChangeAspect="1"/>
          </p:cNvSpPr>
          <p:nvPr/>
        </p:nvSpPr>
        <p:spPr>
          <a:xfrm rot="16200000">
            <a:off x="343405" y="2432294"/>
            <a:ext cx="144000" cy="129603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exagon 2">
            <a:extLst>
              <a:ext uri="{FF2B5EF4-FFF2-40B4-BE49-F238E27FC236}">
                <a16:creationId xmlns="" xmlns:a16="http://schemas.microsoft.com/office/drawing/2014/main" id="{0A4B85E7-0F48-48EF-AF48-E235C70C36F2}"/>
              </a:ext>
            </a:extLst>
          </p:cNvPr>
          <p:cNvSpPr>
            <a:spLocks noChangeAspect="1"/>
          </p:cNvSpPr>
          <p:nvPr/>
        </p:nvSpPr>
        <p:spPr>
          <a:xfrm rot="16200000">
            <a:off x="359584" y="4214600"/>
            <a:ext cx="144000" cy="129603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space réservé du texte 10">
            <a:extLst>
              <a:ext uri="{FF2B5EF4-FFF2-40B4-BE49-F238E27FC236}">
                <a16:creationId xmlns="" xmlns:a16="http://schemas.microsoft.com/office/drawing/2014/main" id="{17AB343B-C13F-44FF-8310-4792BD71474D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2</a:t>
            </a:r>
            <a:r>
              <a:rPr lang="fr-FR" dirty="0"/>
              <a:t>  Fidéliser &amp; contribuer au bien-être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1B5DDF2-28B2-46BC-91ED-B9678B0E06B2}"/>
              </a:ext>
            </a:extLst>
          </p:cNvPr>
          <p:cNvSpPr/>
          <p:nvPr/>
        </p:nvSpPr>
        <p:spPr>
          <a:xfrm>
            <a:off x="6701961" y="265686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Subvention</a:t>
            </a:r>
          </a:p>
          <a:p>
            <a:pPr algn="ctr"/>
            <a:r>
              <a:rPr lang="fr-FR" sz="2400" b="1" dirty="0">
                <a:solidFill>
                  <a:srgbClr val="E0004D"/>
                </a:solidFill>
              </a:rPr>
              <a:t>15 000 €</a:t>
            </a:r>
            <a:endParaRPr lang="fr-FR" b="1" dirty="0">
              <a:solidFill>
                <a:srgbClr val="E0004D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6BFD0AA-383E-4A05-9388-E5CCB84CED92}"/>
              </a:ext>
            </a:extLst>
          </p:cNvPr>
          <p:cNvSpPr/>
          <p:nvPr/>
        </p:nvSpPr>
        <p:spPr>
          <a:xfrm>
            <a:off x="6701961" y="4664608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Subvention</a:t>
            </a:r>
          </a:p>
          <a:p>
            <a:pPr algn="ctr"/>
            <a:r>
              <a:rPr lang="fr-FR" sz="2400" b="1" dirty="0">
                <a:solidFill>
                  <a:srgbClr val="E0004D"/>
                </a:solidFill>
              </a:rPr>
              <a:t>20 000 €</a:t>
            </a:r>
            <a:endParaRPr lang="fr-FR" b="1" dirty="0">
              <a:solidFill>
                <a:srgbClr val="E0004D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CD166C-D8A0-4B08-BE42-7D4EC1A25D4F}"/>
              </a:ext>
            </a:extLst>
          </p:cNvPr>
          <p:cNvSpPr/>
          <p:nvPr/>
        </p:nvSpPr>
        <p:spPr>
          <a:xfrm>
            <a:off x="305630" y="1193925"/>
            <a:ext cx="244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cap="all" dirty="0">
                <a:solidFill>
                  <a:srgbClr val="E0004D"/>
                </a:solidFill>
              </a:rPr>
              <a:t>Quelques exemples : </a:t>
            </a:r>
          </a:p>
        </p:txBody>
      </p:sp>
      <p:pic>
        <p:nvPicPr>
          <p:cNvPr id="22" name="Picture 3" descr="C:\Users\AURELIE\Desktop\pictos 3 couleurs\Pictos_locataire-3coul.png">
            <a:extLst>
              <a:ext uri="{FF2B5EF4-FFF2-40B4-BE49-F238E27FC236}">
                <a16:creationId xmlns="" xmlns:a16="http://schemas.microsoft.com/office/drawing/2014/main" id="{0989EE0A-5381-4215-BC4C-3B9A274D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9" y="2889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URELIE\Desktop\pictos 3 couleurs\Pictos_couple-3coul.png">
            <a:extLst>
              <a:ext uri="{FF2B5EF4-FFF2-40B4-BE49-F238E27FC236}">
                <a16:creationId xmlns="" xmlns:a16="http://schemas.microsoft.com/office/drawing/2014/main" id="{5BE65235-E8E5-4195-8014-6853F9712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1240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203312A3-DD31-4CA0-85C2-4D622B19DEB0}"/>
              </a:ext>
            </a:extLst>
          </p:cNvPr>
          <p:cNvSpPr/>
          <p:nvPr/>
        </p:nvSpPr>
        <p:spPr>
          <a:xfrm>
            <a:off x="506287" y="1295430"/>
            <a:ext cx="8683625" cy="1588131"/>
          </a:xfrm>
          <a:prstGeom prst="roundRect">
            <a:avLst>
              <a:gd name="adj" fmla="val 656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 algn="just">
              <a:spcBef>
                <a:spcPts val="600"/>
              </a:spcBef>
              <a:spcAft>
                <a:spcPts val="0"/>
              </a:spcAft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  <a:latin typeface="+mj-lt"/>
                <a:cs typeface="Times New Roman" panose="02020603050405020304" pitchFamily="18" charset="0"/>
              </a:rPr>
              <a:t>1,2 M</a:t>
            </a:r>
            <a:r>
              <a:rPr lang="fr-FR" sz="1600" b="1" dirty="0">
                <a:solidFill>
                  <a:srgbClr val="E0004D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bénéficiaires de l’Allocation Personnalisée d’Autonomie, dont 60 % vivent à domicile.</a:t>
            </a:r>
          </a:p>
          <a:p>
            <a:pPr marL="171450" lvl="0" indent="-171450" algn="just">
              <a:spcBef>
                <a:spcPts val="600"/>
              </a:spcBef>
              <a:spcAft>
                <a:spcPts val="0"/>
              </a:spcAft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  <a:latin typeface="+mj-lt"/>
                <a:cs typeface="Times New Roman" panose="02020603050405020304" pitchFamily="18" charset="0"/>
              </a:rPr>
              <a:t>80 %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des + 85 ans vivent à domicile</a:t>
            </a:r>
          </a:p>
          <a:p>
            <a:pPr marL="171450" indent="-171450" algn="just">
              <a:spcBef>
                <a:spcPts val="600"/>
              </a:spcBef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3,9 M</a:t>
            </a:r>
            <a:r>
              <a:rPr lang="fr-FR" sz="1600" b="1" dirty="0">
                <a:solidFill>
                  <a:srgbClr val="E0004D"/>
                </a:solidFill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aidants familiaux s’occupent d’un proche de + 60 ans</a:t>
            </a:r>
          </a:p>
          <a:p>
            <a:pPr marL="171450" indent="-171450" algn="just">
              <a:spcBef>
                <a:spcPts val="600"/>
              </a:spcBef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4,8 M</a:t>
            </a:r>
            <a:r>
              <a:rPr lang="fr-FR" sz="1600" b="1" dirty="0">
                <a:solidFill>
                  <a:srgbClr val="E0004D"/>
                </a:solidFill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+ 85 ans en 2050, soit 3 fois plus qu’en 2017</a:t>
            </a:r>
          </a:p>
          <a:p>
            <a:pPr marL="171450" indent="-171450" algn="just">
              <a:spcBef>
                <a:spcPts val="600"/>
              </a:spcBef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  <a:latin typeface="+mj-lt"/>
                <a:cs typeface="Times New Roman" panose="02020603050405020304" pitchFamily="18" charset="0"/>
              </a:rPr>
              <a:t>72 %</a:t>
            </a:r>
            <a:r>
              <a:rPr lang="fr-FR" sz="1600" dirty="0">
                <a:solidFill>
                  <a:srgbClr val="E0004D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des Français se disent mal informés des aides pour accompagner l’entrée dans le grand âge </a:t>
            </a:r>
          </a:p>
          <a:p>
            <a:pPr marL="171450" lvl="0" indent="-171450" algn="just">
              <a:spcBef>
                <a:spcPts val="600"/>
              </a:spcBef>
              <a:spcAft>
                <a:spcPts val="0"/>
              </a:spcAft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905661E-390A-40E9-B067-6B7A561C5A49}"/>
              </a:ext>
            </a:extLst>
          </p:cNvPr>
          <p:cNvSpPr/>
          <p:nvPr/>
        </p:nvSpPr>
        <p:spPr>
          <a:xfrm>
            <a:off x="0" y="2996952"/>
            <a:ext cx="9144000" cy="1656184"/>
          </a:xfrm>
          <a:prstGeom prst="rect">
            <a:avLst/>
          </a:prstGeom>
          <a:solidFill>
            <a:srgbClr val="E0004D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991C1B56-BC93-40A6-B7A7-9D54BD68FFFE}"/>
              </a:ext>
            </a:extLst>
          </p:cNvPr>
          <p:cNvSpPr txBox="1"/>
          <p:nvPr/>
        </p:nvSpPr>
        <p:spPr>
          <a:xfrm>
            <a:off x="460375" y="3048490"/>
            <a:ext cx="8683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Aide à l’adaptation du logement au vieillissement</a:t>
            </a: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Subvention jusqu’à 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5 000 </a:t>
            </a:r>
            <a:r>
              <a:rPr lang="fr-FR" sz="3200" b="1" dirty="0">
                <a:solidFill>
                  <a:schemeClr val="bg1"/>
                </a:solidFill>
              </a:rPr>
              <a:t>€ </a:t>
            </a:r>
            <a:r>
              <a:rPr lang="fr-FR" sz="2400" b="1" dirty="0">
                <a:solidFill>
                  <a:schemeClr val="bg1"/>
                </a:solidFill>
              </a:rPr>
              <a:t/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pour un salarié senior en perte d’autonomie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1A8897B-4217-47E7-AD64-E07207D0DDC0}"/>
              </a:ext>
            </a:extLst>
          </p:cNvPr>
          <p:cNvSpPr/>
          <p:nvPr/>
        </p:nvSpPr>
        <p:spPr>
          <a:xfrm>
            <a:off x="48783" y="4878953"/>
            <a:ext cx="8415824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</a:t>
            </a:r>
            <a:r>
              <a:rPr lang="fr-FR" b="1" dirty="0">
                <a:solidFill>
                  <a:srgbClr val="E000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rendre plus accessible la salle de bain &amp; sanitaires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salarié en 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perte d’autonomie</a:t>
            </a: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Contribue au maintien des personnes âgées dans leur logement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qu’elles soient propriétaires ou hébergées par un de leurs enfants salarié d’entreprise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="" xmlns:a16="http://schemas.microsoft.com/office/drawing/2014/main" id="{7543BD30-5A3E-459A-8A8D-1846F45A3860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3</a:t>
            </a:r>
            <a:r>
              <a:rPr lang="fr-FR" dirty="0"/>
              <a:t>  Participer à votre politique emploi seniors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A0DF2C0-B58A-414F-93FA-1E766061EC60}"/>
              </a:ext>
            </a:extLst>
          </p:cNvPr>
          <p:cNvSpPr/>
          <p:nvPr/>
        </p:nvSpPr>
        <p:spPr>
          <a:xfrm>
            <a:off x="1" y="6407750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1100" i="1" kern="900" spc="9" dirty="0">
                <a:cs typeface="Expletus Sans"/>
              </a:rPr>
              <a:t>Aide soumise à conditions et octroyée dans la limite des fonds disponibles après accord d’Action Logement Services.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81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12F6831-712E-4B8B-A2E9-A50F27A0E285}"/>
              </a:ext>
            </a:extLst>
          </p:cNvPr>
          <p:cNvSpPr/>
          <p:nvPr/>
        </p:nvSpPr>
        <p:spPr>
          <a:xfrm>
            <a:off x="460375" y="3429000"/>
            <a:ext cx="8255357" cy="29787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500" b="1" dirty="0">
                <a:solidFill>
                  <a:srgbClr val="E0004D"/>
                </a:solidFill>
                <a:latin typeface="Calibri"/>
              </a:rPr>
              <a:t>	</a:t>
            </a:r>
            <a:r>
              <a:rPr lang="fr-FR" sz="1500" b="1" dirty="0">
                <a:solidFill>
                  <a:srgbClr val="E0004D"/>
                </a:solidFill>
                <a:latin typeface="Calibri"/>
                <a:sym typeface="Wingdings" panose="05000000000000000000" pitchFamily="2" charset="2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>
                <a:solidFill>
                  <a:srgbClr val="E0004D"/>
                </a:solidFill>
                <a:latin typeface="Calibri"/>
              </a:rPr>
              <a:t>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E0004D"/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L="627063" lvl="0" algn="just">
              <a:defRPr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endParaRPr lang="fr-FR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solidFill>
                  <a:srgbClr val="E0004D"/>
                </a:solidFill>
                <a:sym typeface="Wingdings" panose="05000000000000000000" pitchFamily="2" charset="2"/>
              </a:rPr>
              <a:t>	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>
              <a:defRPr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endParaRPr lang="fr-FR" sz="1600" dirty="0">
              <a:solidFill>
                <a:srgbClr val="E0004D"/>
              </a:solidFill>
              <a:sym typeface="Wingdings" panose="05000000000000000000" pitchFamily="2" charset="2"/>
            </a:endParaRPr>
          </a:p>
        </p:txBody>
      </p:sp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E8AB2C-3F33-4B4A-917A-45AC8CEE06FF}"/>
              </a:ext>
            </a:extLst>
          </p:cNvPr>
          <p:cNvSpPr/>
          <p:nvPr/>
        </p:nvSpPr>
        <p:spPr>
          <a:xfrm>
            <a:off x="685946" y="3733124"/>
            <a:ext cx="7997679" cy="2470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  <a:tabLst>
                <a:tab pos="268288" algn="l"/>
              </a:tabLst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Subvention de 5 000 € maximum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aménager les espaces sanitaires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douche 	à l’italienne, lavabo adapté aux personnes à mobilité réduite, WC rehaussés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 Plafonds de ressources à respecter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Logement du </a:t>
            </a:r>
            <a:r>
              <a:rPr lang="fr-FR" b="1" dirty="0">
                <a:sym typeface="Wingdings" panose="05000000000000000000" pitchFamily="2" charset="2"/>
              </a:rPr>
              <a:t>parc privé </a:t>
            </a:r>
            <a:r>
              <a:rPr lang="fr-FR" dirty="0">
                <a:sym typeface="Wingdings" panose="05000000000000000000" pitchFamily="2" charset="2"/>
              </a:rPr>
              <a:t>et </a:t>
            </a:r>
            <a:r>
              <a:rPr lang="fr-FR" b="1" dirty="0">
                <a:sym typeface="Wingdings" panose="05000000000000000000" pitchFamily="2" charset="2"/>
              </a:rPr>
              <a:t>résidence principale du bénéficiaire</a:t>
            </a:r>
            <a:br>
              <a:rPr lang="fr-FR" b="1" dirty="0">
                <a:sym typeface="Wingdings" panose="05000000000000000000" pitchFamily="2" charset="2"/>
              </a:rPr>
            </a:br>
            <a:r>
              <a:rPr lang="fr-FR" b="1" dirty="0">
                <a:sym typeface="Wingdings" panose="05000000000000000000" pitchFamily="2" charset="2"/>
              </a:rPr>
              <a:t>     </a:t>
            </a:r>
            <a:r>
              <a:rPr lang="fr-FR" dirty="0">
                <a:sym typeface="Wingdings" panose="05000000000000000000" pitchFamily="2" charset="2"/>
              </a:rPr>
              <a:t>(</a:t>
            </a:r>
            <a:r>
              <a:rPr lang="fr-FR" sz="1600" dirty="0">
                <a:sym typeface="Wingdings" panose="05000000000000000000" pitchFamily="2" charset="2"/>
              </a:rPr>
              <a:t>et du salarié hébergeant son parent le cas échéant</a:t>
            </a:r>
            <a:r>
              <a:rPr lang="fr-FR" dirty="0">
                <a:sym typeface="Wingdings" panose="05000000000000000000" pitchFamily="2" charset="2"/>
              </a:rPr>
              <a:t>)  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Travaux réalisés par un </a:t>
            </a:r>
            <a:r>
              <a:rPr lang="fr-FR" b="1" dirty="0">
                <a:sym typeface="Wingdings" panose="05000000000000000000" pitchFamily="2" charset="2"/>
              </a:rPr>
              <a:t>professionnel certifié Qualibat</a:t>
            </a:r>
          </a:p>
          <a:p>
            <a:pPr marL="0" lvl="1">
              <a:spcAft>
                <a:spcPts val="600"/>
              </a:spcAft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Intervention obligatoire d’un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opérateur d’assistance à maîtrise d’ouvrage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(AMO)</a:t>
            </a:r>
          </a:p>
          <a:p>
            <a:pPr marL="0" lvl="1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E3B55D-66E8-4293-95CC-7DCFCB27E9D2}"/>
              </a:ext>
            </a:extLst>
          </p:cNvPr>
          <p:cNvSpPr/>
          <p:nvPr/>
        </p:nvSpPr>
        <p:spPr>
          <a:xfrm>
            <a:off x="1" y="6407750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1100" i="1" kern="900" spc="9" dirty="0">
                <a:cs typeface="Expletus Sans"/>
              </a:rPr>
              <a:t>Aide soumise à conditions et octroyée dans la limite des fonds disponibles après accord d’Action Logement Services.</a:t>
            </a:r>
            <a:endParaRPr lang="fr-FR" sz="1100" i="1" dirty="0"/>
          </a:p>
        </p:txBody>
      </p:sp>
      <p:pic>
        <p:nvPicPr>
          <p:cNvPr id="3074" name="Picture 2" descr="https://www.actionlogement.fr/sites/als/files/images/Produits/piv/aide_adaptation_profil_2.jpg">
            <a:extLst>
              <a:ext uri="{FF2B5EF4-FFF2-40B4-BE49-F238E27FC236}">
                <a16:creationId xmlns="" xmlns:a16="http://schemas.microsoft.com/office/drawing/2014/main" id="{61F8842B-1D6E-43DA-8D7B-11D0B3D4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72846"/>
            <a:ext cx="113321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actionlogement.fr/sites/als/files/images/Produits/piv/aide_adaptation_profil_1.jpg">
            <a:extLst>
              <a:ext uri="{FF2B5EF4-FFF2-40B4-BE49-F238E27FC236}">
                <a16:creationId xmlns="" xmlns:a16="http://schemas.microsoft.com/office/drawing/2014/main" id="{24FAE7DF-A3DE-4C10-B1BD-EF2801BE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95" y="1164669"/>
            <a:ext cx="113321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F3D520-CC65-4687-8EAE-B32B46AC1039}"/>
              </a:ext>
            </a:extLst>
          </p:cNvPr>
          <p:cNvSpPr/>
          <p:nvPr/>
        </p:nvSpPr>
        <p:spPr>
          <a:xfrm>
            <a:off x="460375" y="2541460"/>
            <a:ext cx="2671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/>
              <a:t>Salarié en perte d’autonomie*</a:t>
            </a:r>
            <a:br>
              <a:rPr lang="fr-FR" b="1" dirty="0"/>
            </a:b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A77987C-E46C-43C1-8987-0CD08F668DDE}"/>
              </a:ext>
            </a:extLst>
          </p:cNvPr>
          <p:cNvSpPr/>
          <p:nvPr/>
        </p:nvSpPr>
        <p:spPr>
          <a:xfrm>
            <a:off x="2502000" y="2514335"/>
            <a:ext cx="41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/>
              <a:t>Parent** hébergé </a:t>
            </a:r>
          </a:p>
          <a:p>
            <a:pPr lvl="0" algn="ctr"/>
            <a:r>
              <a:rPr lang="fr-FR" dirty="0"/>
              <a:t>par </a:t>
            </a:r>
            <a:r>
              <a:rPr lang="fr-FR" b="1" dirty="0"/>
              <a:t>son enfant salarié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72090BD-EACB-46C2-AB6F-B2B19C6B5A47}"/>
              </a:ext>
            </a:extLst>
          </p:cNvPr>
          <p:cNvSpPr/>
          <p:nvPr/>
        </p:nvSpPr>
        <p:spPr>
          <a:xfrm>
            <a:off x="6135052" y="1110053"/>
            <a:ext cx="2567532" cy="2016224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E509D61-9E98-4D4C-AA7F-D3C9899CF4B4}"/>
              </a:ext>
            </a:extLst>
          </p:cNvPr>
          <p:cNvSpPr/>
          <p:nvPr/>
        </p:nvSpPr>
        <p:spPr>
          <a:xfrm>
            <a:off x="6332700" y="1218835"/>
            <a:ext cx="2172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*GIR de 1 à 4</a:t>
            </a:r>
          </a:p>
          <a:p>
            <a:r>
              <a:rPr lang="fr-FR" sz="1400" i="1" dirty="0">
                <a:solidFill>
                  <a:schemeClr val="bg1"/>
                </a:solidFill>
              </a:rPr>
              <a:t>**Retraité de + 70 ans</a:t>
            </a:r>
            <a:br>
              <a:rPr lang="fr-FR" sz="1400" i="1" dirty="0">
                <a:solidFill>
                  <a:schemeClr val="bg1"/>
                </a:solidFill>
              </a:rPr>
            </a:br>
            <a:r>
              <a:rPr lang="fr-FR" sz="1400" i="1" dirty="0">
                <a:solidFill>
                  <a:schemeClr val="bg1"/>
                </a:solidFill>
              </a:rPr>
              <a:t>et salarié ou retraité en perte d’autonomie.</a:t>
            </a:r>
          </a:p>
          <a:p>
            <a:r>
              <a:rPr lang="fr-FR" sz="1400" i="1" dirty="0">
                <a:solidFill>
                  <a:schemeClr val="bg1"/>
                </a:solidFill>
              </a:rPr>
              <a:t>Les retraités de + 70 ans ou en perte d’autonomie, anciens salariés, sont également éligibles.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="" xmlns:a16="http://schemas.microsoft.com/office/drawing/2014/main" id="{702BA668-608C-4B49-B5D9-23CAC1881F87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3</a:t>
            </a:r>
            <a:r>
              <a:rPr lang="fr-FR" dirty="0"/>
              <a:t>  Participer à votre politique emploi seniors</a:t>
            </a:r>
          </a:p>
        </p:txBody>
      </p:sp>
    </p:spTree>
    <p:extLst>
      <p:ext uri="{BB962C8B-B14F-4D97-AF65-F5344CB8AC3E}">
        <p14:creationId xmlns:p14="http://schemas.microsoft.com/office/powerpoint/2010/main" val="3518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34" name="Text Placeholder 3">
            <a:extLst>
              <a:ext uri="{FF2B5EF4-FFF2-40B4-BE49-F238E27FC236}">
                <a16:creationId xmlns="" xmlns:a16="http://schemas.microsoft.com/office/drawing/2014/main" id="{D4E28A8D-D00D-43CF-8DD1-80ADCB1EF91A}"/>
              </a:ext>
            </a:extLst>
          </p:cNvPr>
          <p:cNvSpPr>
            <a:spLocks noGrp="1"/>
          </p:cNvSpPr>
          <p:nvPr/>
        </p:nvSpPr>
        <p:spPr>
          <a:xfrm>
            <a:off x="2915816" y="1052738"/>
            <a:ext cx="363913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anchor="b">
            <a:noAutofit/>
          </a:bodyPr>
          <a:lstStyle/>
          <a:p>
            <a:pPr algn="ctr">
              <a:lnSpc>
                <a:spcPct val="90000"/>
              </a:lnSpc>
            </a:pPr>
            <a:endParaRPr lang="fr-FR" sz="1400" b="1" cap="all" dirty="0">
              <a:solidFill>
                <a:srgbClr val="E0004D"/>
              </a:solidFill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3236" y="1736093"/>
            <a:ext cx="89351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54013" algn="l"/>
              </a:tabLst>
            </a:pPr>
            <a:r>
              <a:rPr lang="fr-FR" sz="1400" b="1" dirty="0"/>
              <a:t>	Monsieur Hugo est salarié du secteur privé </a:t>
            </a:r>
          </a:p>
          <a:p>
            <a:pPr algn="just"/>
            <a:r>
              <a:rPr lang="fr-FR" sz="1400" dirty="0"/>
              <a:t>	Habite Bordeaux</a:t>
            </a:r>
          </a:p>
          <a:p>
            <a:pPr algn="just"/>
            <a:r>
              <a:rPr lang="fr-FR" sz="1400" dirty="0"/>
              <a:t>	Héberge son père de 75 ans</a:t>
            </a:r>
          </a:p>
          <a:p>
            <a:pPr algn="just"/>
            <a:r>
              <a:rPr lang="fr-FR" sz="1400" dirty="0"/>
              <a:t>       	Revenu fiscal de référence de son père est &lt; 18 960€</a:t>
            </a:r>
          </a:p>
          <a:p>
            <a:pPr algn="just"/>
            <a:endParaRPr lang="fr-FR" sz="1400" dirty="0"/>
          </a:p>
          <a:p>
            <a:pPr algn="just">
              <a:tabLst>
                <a:tab pos="354013" algn="l"/>
              </a:tabLst>
            </a:pPr>
            <a:r>
              <a:rPr lang="fr-FR" sz="1400" b="1" dirty="0"/>
              <a:t>	Madame Voltaire a 60 ans</a:t>
            </a:r>
          </a:p>
          <a:p>
            <a:pPr algn="just"/>
            <a:r>
              <a:rPr lang="fr-FR" sz="1400" dirty="0"/>
              <a:t>	Mariée</a:t>
            </a:r>
          </a:p>
          <a:p>
            <a:pPr algn="just"/>
            <a:r>
              <a:rPr lang="fr-FR" sz="1400" dirty="0"/>
              <a:t>	Salariée du secteur privé</a:t>
            </a:r>
          </a:p>
          <a:p>
            <a:pPr algn="just"/>
            <a:r>
              <a:rPr lang="fr-FR" sz="1400" dirty="0"/>
              <a:t>	Habite Lyon</a:t>
            </a:r>
          </a:p>
          <a:p>
            <a:pPr algn="just"/>
            <a:r>
              <a:rPr lang="fr-FR" sz="1400" dirty="0"/>
              <a:t>	Fait face à une perte d’autonomie (GIR 3) et doit aménager ses toilettes</a:t>
            </a:r>
          </a:p>
          <a:p>
            <a:pPr algn="just"/>
            <a:r>
              <a:rPr lang="fr-FR" sz="1400" dirty="0"/>
              <a:t> 	Revenu fiscal de référence est &lt; 27 729€. </a:t>
            </a:r>
          </a:p>
          <a:p>
            <a:pPr algn="just">
              <a:tabLst>
                <a:tab pos="354013" algn="l"/>
              </a:tabLst>
            </a:pPr>
            <a:r>
              <a:rPr lang="fr-FR" sz="1400" b="1" dirty="0"/>
              <a:t>	</a:t>
            </a:r>
          </a:p>
          <a:p>
            <a:pPr algn="just">
              <a:tabLst>
                <a:tab pos="354013" algn="l"/>
              </a:tabLst>
            </a:pPr>
            <a:r>
              <a:rPr lang="fr-FR" sz="1400" b="1" dirty="0"/>
              <a:t>	Monsieur Rousseau a 72 ans, </a:t>
            </a:r>
          </a:p>
          <a:p>
            <a:pPr algn="just"/>
            <a:r>
              <a:rPr lang="fr-FR" sz="1400" dirty="0"/>
              <a:t>	Habite Paris</a:t>
            </a:r>
          </a:p>
          <a:p>
            <a:pPr algn="just"/>
            <a:r>
              <a:rPr lang="fr-FR" sz="1400" dirty="0"/>
              <a:t>	Retraité du secteur privé</a:t>
            </a:r>
          </a:p>
          <a:p>
            <a:pPr algn="just"/>
            <a:r>
              <a:rPr lang="fr-FR" sz="1400" dirty="0"/>
              <a:t>	Revenu fiscal de référence est &lt; 24 918 €</a:t>
            </a:r>
          </a:p>
          <a:p>
            <a:pPr algn="just"/>
            <a:r>
              <a:rPr lang="fr-FR" sz="1400" dirty="0"/>
              <a:t>	Souhaite adapter sa salle de bain et transformer sa baignoire en douche à l’italienne</a:t>
            </a:r>
          </a:p>
          <a:p>
            <a:pPr algn="just">
              <a:tabLst>
                <a:tab pos="354013" algn="l"/>
              </a:tabLst>
            </a:pPr>
            <a:r>
              <a:rPr lang="fr-FR" sz="1400" dirty="0"/>
              <a:t>	</a:t>
            </a:r>
          </a:p>
          <a:p>
            <a:pPr algn="just">
              <a:tabLst>
                <a:tab pos="354013" algn="l"/>
              </a:tabLst>
            </a:pPr>
            <a:r>
              <a:rPr lang="fr-FR" sz="1400" b="1" dirty="0"/>
              <a:t>	Madame Pasternak est propriétaire d’un logement à Lille</a:t>
            </a:r>
          </a:p>
          <a:p>
            <a:pPr algn="just"/>
            <a:r>
              <a:rPr lang="fr-FR" sz="1400" dirty="0"/>
              <a:t>	Son locataire a 67 ans, est retraité du secteur privé et perd son autonomie (GIR 2). 	</a:t>
            </a:r>
          </a:p>
          <a:p>
            <a:pPr algn="just"/>
            <a:r>
              <a:rPr lang="fr-FR" sz="1400" dirty="0"/>
              <a:t>	Elle souhaite faire installer un lavabo PMR </a:t>
            </a:r>
          </a:p>
          <a:p>
            <a:pPr algn="just"/>
            <a:r>
              <a:rPr lang="fr-FR" sz="1400" dirty="0"/>
              <a:t>	Revenu fiscal de référence de son locataire est &lt; 18 960€       </a:t>
            </a:r>
            <a:r>
              <a:rPr lang="fr-FR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8" name="Hexagon 2">
            <a:extLst>
              <a:ext uri="{FF2B5EF4-FFF2-40B4-BE49-F238E27FC236}">
                <a16:creationId xmlns="" xmlns:a16="http://schemas.microsoft.com/office/drawing/2014/main" id="{CD45132D-3946-4458-8D1F-0EE10F327AFD}"/>
              </a:ext>
            </a:extLst>
          </p:cNvPr>
          <p:cNvSpPr>
            <a:spLocks noChangeAspect="1"/>
          </p:cNvSpPr>
          <p:nvPr/>
        </p:nvSpPr>
        <p:spPr>
          <a:xfrm rot="16200000">
            <a:off x="532353" y="1826131"/>
            <a:ext cx="144000" cy="129601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exagon 2">
            <a:extLst>
              <a:ext uri="{FF2B5EF4-FFF2-40B4-BE49-F238E27FC236}">
                <a16:creationId xmlns="" xmlns:a16="http://schemas.microsoft.com/office/drawing/2014/main" id="{2F5801B0-2019-4453-8601-2639ECAE43CB}"/>
              </a:ext>
            </a:extLst>
          </p:cNvPr>
          <p:cNvSpPr>
            <a:spLocks noChangeAspect="1"/>
          </p:cNvSpPr>
          <p:nvPr/>
        </p:nvSpPr>
        <p:spPr>
          <a:xfrm rot="16200000">
            <a:off x="532353" y="2881671"/>
            <a:ext cx="144000" cy="129601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Hexagon 2">
            <a:extLst>
              <a:ext uri="{FF2B5EF4-FFF2-40B4-BE49-F238E27FC236}">
                <a16:creationId xmlns="" xmlns:a16="http://schemas.microsoft.com/office/drawing/2014/main" id="{61582920-7117-41CE-BEC6-9CF5C91D9CE7}"/>
              </a:ext>
            </a:extLst>
          </p:cNvPr>
          <p:cNvSpPr>
            <a:spLocks noChangeAspect="1"/>
          </p:cNvSpPr>
          <p:nvPr/>
        </p:nvSpPr>
        <p:spPr>
          <a:xfrm rot="16200000">
            <a:off x="542177" y="4372303"/>
            <a:ext cx="144000" cy="129601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Hexagon 2">
            <a:extLst>
              <a:ext uri="{FF2B5EF4-FFF2-40B4-BE49-F238E27FC236}">
                <a16:creationId xmlns="" xmlns:a16="http://schemas.microsoft.com/office/drawing/2014/main" id="{E27C2856-202B-420C-A41A-234C1D6CADED}"/>
              </a:ext>
            </a:extLst>
          </p:cNvPr>
          <p:cNvSpPr>
            <a:spLocks noChangeAspect="1"/>
          </p:cNvSpPr>
          <p:nvPr/>
        </p:nvSpPr>
        <p:spPr>
          <a:xfrm rot="16200000">
            <a:off x="532354" y="5670882"/>
            <a:ext cx="144000" cy="129601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DD11180-D134-49FC-ACA3-671319C52DE2}"/>
              </a:ext>
            </a:extLst>
          </p:cNvPr>
          <p:cNvSpPr/>
          <p:nvPr/>
        </p:nvSpPr>
        <p:spPr>
          <a:xfrm>
            <a:off x="7308304" y="1818931"/>
            <a:ext cx="1526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Subvention</a:t>
            </a:r>
          </a:p>
          <a:p>
            <a:pPr algn="ctr"/>
            <a:r>
              <a:rPr lang="fr-FR" sz="2400" b="1" dirty="0">
                <a:solidFill>
                  <a:srgbClr val="E0004D"/>
                </a:solidFill>
              </a:rPr>
              <a:t>5 000 €</a:t>
            </a:r>
            <a:endParaRPr lang="fr-FR" b="1" dirty="0">
              <a:solidFill>
                <a:srgbClr val="E0004D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FCD7FA8-531A-466B-A7F7-F914979838C4}"/>
              </a:ext>
            </a:extLst>
          </p:cNvPr>
          <p:cNvSpPr/>
          <p:nvPr/>
        </p:nvSpPr>
        <p:spPr>
          <a:xfrm>
            <a:off x="7294968" y="3099803"/>
            <a:ext cx="1526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Subvention</a:t>
            </a:r>
          </a:p>
          <a:p>
            <a:pPr algn="ctr"/>
            <a:r>
              <a:rPr lang="fr-FR" sz="2400" b="1" dirty="0">
                <a:solidFill>
                  <a:srgbClr val="E0004D"/>
                </a:solidFill>
              </a:rPr>
              <a:t>5 000 €</a:t>
            </a:r>
            <a:endParaRPr lang="fr-FR" b="1" dirty="0">
              <a:solidFill>
                <a:srgbClr val="E0004D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610010A-E17A-4497-96CE-A37B7DBE3332}"/>
              </a:ext>
            </a:extLst>
          </p:cNvPr>
          <p:cNvSpPr/>
          <p:nvPr/>
        </p:nvSpPr>
        <p:spPr>
          <a:xfrm>
            <a:off x="7294968" y="4509104"/>
            <a:ext cx="1526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Subvention</a:t>
            </a:r>
          </a:p>
          <a:p>
            <a:pPr algn="ctr"/>
            <a:r>
              <a:rPr lang="fr-FR" sz="2400" b="1" dirty="0">
                <a:solidFill>
                  <a:srgbClr val="E0004D"/>
                </a:solidFill>
              </a:rPr>
              <a:t>5 000 €</a:t>
            </a:r>
            <a:endParaRPr lang="fr-FR" b="1" dirty="0">
              <a:solidFill>
                <a:srgbClr val="E0004D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F179C7D-144B-4980-8E59-663DD441CAA9}"/>
              </a:ext>
            </a:extLst>
          </p:cNvPr>
          <p:cNvSpPr/>
          <p:nvPr/>
        </p:nvSpPr>
        <p:spPr>
          <a:xfrm>
            <a:off x="7308304" y="5786680"/>
            <a:ext cx="1526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Subvention</a:t>
            </a:r>
          </a:p>
          <a:p>
            <a:pPr algn="ctr"/>
            <a:r>
              <a:rPr lang="fr-FR" sz="2400" b="1" dirty="0">
                <a:solidFill>
                  <a:srgbClr val="E0004D"/>
                </a:solidFill>
              </a:rPr>
              <a:t>5 000 €</a:t>
            </a:r>
            <a:endParaRPr lang="fr-FR" b="1" dirty="0">
              <a:solidFill>
                <a:srgbClr val="E0004D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C481504-02D0-45A5-A08C-B1D93D13D9B5}"/>
              </a:ext>
            </a:extLst>
          </p:cNvPr>
          <p:cNvSpPr/>
          <p:nvPr/>
        </p:nvSpPr>
        <p:spPr>
          <a:xfrm>
            <a:off x="305630" y="1193925"/>
            <a:ext cx="244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cap="all" dirty="0">
                <a:solidFill>
                  <a:srgbClr val="E0004D"/>
                </a:solidFill>
              </a:rPr>
              <a:t>Quelques exemples : 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="" xmlns:a16="http://schemas.microsoft.com/office/drawing/2014/main" id="{731A1337-EB45-4E1F-BB90-E263F61A8768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3</a:t>
            </a:r>
            <a:r>
              <a:rPr lang="fr-FR" dirty="0"/>
              <a:t>  Participer à votre politique emploi seniors</a:t>
            </a:r>
          </a:p>
        </p:txBody>
      </p:sp>
    </p:spTree>
    <p:extLst>
      <p:ext uri="{BB962C8B-B14F-4D97-AF65-F5344CB8AC3E}">
        <p14:creationId xmlns:p14="http://schemas.microsoft.com/office/powerpoint/2010/main" val="337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>
            <a:extLst>
              <a:ext uri="{FF2B5EF4-FFF2-40B4-BE49-F238E27FC236}">
                <a16:creationId xmlns="" xmlns:a16="http://schemas.microsoft.com/office/drawing/2014/main" id="{C377D3D1-1FA8-4C87-B5EB-FED26CCED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03493"/>
              </p:ext>
            </p:extLst>
          </p:nvPr>
        </p:nvGraphicFramePr>
        <p:xfrm>
          <a:off x="2356271" y="2124888"/>
          <a:ext cx="4447977" cy="325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032FD45-486D-4848-A9D0-C93E7DF537EA}"/>
              </a:ext>
            </a:extLst>
          </p:cNvPr>
          <p:cNvSpPr/>
          <p:nvPr/>
        </p:nvSpPr>
        <p:spPr>
          <a:xfrm>
            <a:off x="430124" y="2165114"/>
            <a:ext cx="2660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à disposition Kit Communication</a:t>
            </a:r>
          </a:p>
          <a:p>
            <a:pPr marL="171450" lvl="1" indent="-171450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Intégration flyer bulletin paie, livret d’accueil</a:t>
            </a:r>
          </a:p>
          <a:p>
            <a:pPr marL="171450" lvl="1" indent="-171450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Intranet entreprise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A1BBAE9-3419-491C-BFD7-4D0DFCDB0E4D}"/>
              </a:ext>
            </a:extLst>
          </p:cNvPr>
          <p:cNvSpPr/>
          <p:nvPr/>
        </p:nvSpPr>
        <p:spPr>
          <a:xfrm>
            <a:off x="5884761" y="4004150"/>
            <a:ext cx="2727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r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Suivi et partage </a:t>
            </a:r>
          </a:p>
          <a:p>
            <a:pPr marL="0" lvl="1" algn="r">
              <a:buClr>
                <a:srgbClr val="EB1D1B"/>
              </a:buClr>
              <a:buSzPct val="100000"/>
              <a:tabLst>
                <a:tab pos="228600" algn="l"/>
              </a:tabLst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résultats</a:t>
            </a:r>
          </a:p>
          <a:p>
            <a:pPr marL="171450" lvl="1" indent="-171450" algn="r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Valorisation de votre engagement via 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réseaux sociaux</a:t>
            </a:r>
          </a:p>
          <a:p>
            <a:pPr marL="0" lvl="1" algn="r">
              <a:buClr>
                <a:srgbClr val="EB1D1B"/>
              </a:buClr>
              <a:buSzPct val="100000"/>
              <a:tabLst>
                <a:tab pos="228600" algn="l"/>
              </a:tabLst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462504-6B14-473D-B842-3E76E532769F}"/>
              </a:ext>
            </a:extLst>
          </p:cNvPr>
          <p:cNvSpPr/>
          <p:nvPr/>
        </p:nvSpPr>
        <p:spPr>
          <a:xfrm>
            <a:off x="6053734" y="2165114"/>
            <a:ext cx="2660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r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Intégration des aides dans la politique sociale de votre entreprise</a:t>
            </a:r>
          </a:p>
          <a:p>
            <a:pPr marL="171450" lvl="1" indent="-171450" algn="r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d’outils communs</a:t>
            </a:r>
          </a:p>
          <a:p>
            <a:pPr marL="171450" lvl="1" indent="-171450" algn="r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A5D76D2-45A6-41A6-8B8E-3712488132D1}"/>
              </a:ext>
            </a:extLst>
          </p:cNvPr>
          <p:cNvSpPr/>
          <p:nvPr/>
        </p:nvSpPr>
        <p:spPr>
          <a:xfrm>
            <a:off x="430124" y="4196137"/>
            <a:ext cx="198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Permanence Info en entreprise</a:t>
            </a:r>
          </a:p>
          <a:p>
            <a:pPr marL="171450" lvl="1" indent="-171450">
              <a:buClr>
                <a:srgbClr val="EB1D1B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Interlocuteur dédié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25FEB10-40D8-4B8C-B809-365A83ED74E0}"/>
              </a:ext>
            </a:extLst>
          </p:cNvPr>
          <p:cNvSpPr/>
          <p:nvPr/>
        </p:nvSpPr>
        <p:spPr>
          <a:xfrm>
            <a:off x="1098056" y="1177288"/>
            <a:ext cx="7128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E0004D"/>
                </a:solidFill>
              </a:rPr>
              <a:t>DES ACTIONS EN COMMUN POUR UNE LARGE DIFFUSION AUX SALARIES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526A42D-C754-41B2-BD37-D896B4D43B7F}"/>
              </a:ext>
            </a:extLst>
          </p:cNvPr>
          <p:cNvSpPr/>
          <p:nvPr/>
        </p:nvSpPr>
        <p:spPr>
          <a:xfrm>
            <a:off x="1766228" y="5949280"/>
            <a:ext cx="5792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100000"/>
              <a:tabLst>
                <a:tab pos="228600" algn="l"/>
              </a:tabLst>
              <a:defRPr sz="3600"/>
            </a:pPr>
            <a:r>
              <a:rPr lang="fr-FR" sz="1600" b="1" i="1" dirty="0">
                <a:solidFill>
                  <a:srgbClr val="7F7266"/>
                </a:solidFill>
              </a:rPr>
              <a:t>Un partenariat gagnant-gagnant pour l’entreprise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="" xmlns:a16="http://schemas.microsoft.com/office/drawing/2014/main" id="{28B1E87D-AC64-44F1-A996-5559AFAA2803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Agir ensemble</a:t>
            </a:r>
          </a:p>
        </p:txBody>
      </p:sp>
    </p:spTree>
    <p:extLst>
      <p:ext uri="{BB962C8B-B14F-4D97-AF65-F5344CB8AC3E}">
        <p14:creationId xmlns:p14="http://schemas.microsoft.com/office/powerpoint/2010/main" val="16063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7871102-529B-4A0E-9D39-F62F51196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8" y="1844824"/>
            <a:ext cx="1311788" cy="1855545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D32B9943-6CB2-46DE-B5BA-01C9FDD8D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3" y="3968388"/>
            <a:ext cx="1310697" cy="1854000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883EB4EC-CB1C-4E84-88E6-8FD3348EB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05" y="3968388"/>
            <a:ext cx="1310696" cy="1854000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18913500-28E8-4A12-9242-46AD5BC2B8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1311790" cy="1855545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5" name="Espace réservé du texte 2">
            <a:extLst>
              <a:ext uri="{FF2B5EF4-FFF2-40B4-BE49-F238E27FC236}">
                <a16:creationId xmlns="" xmlns:a16="http://schemas.microsoft.com/office/drawing/2014/main" id="{AD4B9619-5738-4A30-9AE1-9D0DCBAEBA2E}"/>
              </a:ext>
            </a:extLst>
          </p:cNvPr>
          <p:cNvSpPr txBox="1">
            <a:spLocks/>
          </p:cNvSpPr>
          <p:nvPr/>
        </p:nvSpPr>
        <p:spPr>
          <a:xfrm>
            <a:off x="6444208" y="1340768"/>
            <a:ext cx="1061708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spcBef>
                <a:spcPts val="600"/>
              </a:spcBef>
              <a:buClr>
                <a:srgbClr val="E0004D"/>
              </a:buClr>
              <a:buSzPct val="80000"/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spcBef>
                <a:spcPts val="600"/>
              </a:spcBef>
              <a:buClr>
                <a:srgbClr val="003F7A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177800" algn="l" defTabSz="914400" rtl="0" eaLnBrk="1" latinLnBrk="0" hangingPunct="1">
              <a:spcBef>
                <a:spcPts val="600"/>
              </a:spcBef>
              <a:buClr>
                <a:srgbClr val="E0004D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18573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fr-FR" sz="1600" b="1" dirty="0">
                <a:solidFill>
                  <a:srgbClr val="E0004D"/>
                </a:solidFill>
              </a:rPr>
              <a:t>Flyers</a:t>
            </a:r>
            <a:endParaRPr lang="fr-FR" sz="1600" i="1" dirty="0"/>
          </a:p>
        </p:txBody>
      </p:sp>
      <p:pic>
        <p:nvPicPr>
          <p:cNvPr id="38" name="Image 37">
            <a:extLst>
              <a:ext uri="{FF2B5EF4-FFF2-40B4-BE49-F238E27FC236}">
                <a16:creationId xmlns="" xmlns:a16="http://schemas.microsoft.com/office/drawing/2014/main" id="{15D9EA80-CAAD-4B7B-A169-D507C42A2F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62" y="1846369"/>
            <a:ext cx="883639" cy="1854000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0" name="Image 39">
            <a:extLst>
              <a:ext uri="{FF2B5EF4-FFF2-40B4-BE49-F238E27FC236}">
                <a16:creationId xmlns="" xmlns:a16="http://schemas.microsoft.com/office/drawing/2014/main" id="{4FA6535F-CBAC-4106-B577-D95C3480F3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41" y="3968388"/>
            <a:ext cx="883640" cy="1854000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5" name="Image 44">
            <a:extLst>
              <a:ext uri="{FF2B5EF4-FFF2-40B4-BE49-F238E27FC236}">
                <a16:creationId xmlns="" xmlns:a16="http://schemas.microsoft.com/office/drawing/2014/main" id="{065F4D53-BC82-4F41-8ECB-B0BAC3C16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19" y="3968388"/>
            <a:ext cx="883641" cy="1854000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6" name="Image 35">
            <a:extLst>
              <a:ext uri="{FF2B5EF4-FFF2-40B4-BE49-F238E27FC236}">
                <a16:creationId xmlns="" xmlns:a16="http://schemas.microsoft.com/office/drawing/2014/main" id="{E2034CC5-1B5A-4D0E-968B-AF3F99C988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19" y="1846369"/>
            <a:ext cx="883641" cy="1854000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4" name="Espace réservé du texte 2">
            <a:extLst>
              <a:ext uri="{FF2B5EF4-FFF2-40B4-BE49-F238E27FC236}">
                <a16:creationId xmlns="" xmlns:a16="http://schemas.microsoft.com/office/drawing/2014/main" id="{3CB64511-5357-456A-B1E1-28332E25EC60}"/>
              </a:ext>
            </a:extLst>
          </p:cNvPr>
          <p:cNvSpPr txBox="1">
            <a:spLocks/>
          </p:cNvSpPr>
          <p:nvPr/>
        </p:nvSpPr>
        <p:spPr>
          <a:xfrm>
            <a:off x="1763688" y="1353624"/>
            <a:ext cx="1061708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spcBef>
                <a:spcPts val="600"/>
              </a:spcBef>
              <a:buClr>
                <a:srgbClr val="E0004D"/>
              </a:buClr>
              <a:buSzPct val="80000"/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spcBef>
                <a:spcPts val="600"/>
              </a:spcBef>
              <a:buClr>
                <a:srgbClr val="003F7A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177800" algn="l" defTabSz="914400" rtl="0" eaLnBrk="1" latinLnBrk="0" hangingPunct="1">
              <a:spcBef>
                <a:spcPts val="600"/>
              </a:spcBef>
              <a:buClr>
                <a:srgbClr val="E0004D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18573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fr-FR" sz="1600" b="1" dirty="0">
                <a:solidFill>
                  <a:srgbClr val="E0004D"/>
                </a:solidFill>
              </a:rPr>
              <a:t>Affiches</a:t>
            </a:r>
            <a:endParaRPr lang="fr-FR" sz="1600" i="1" dirty="0"/>
          </a:p>
        </p:txBody>
      </p:sp>
      <p:sp>
        <p:nvSpPr>
          <p:cNvPr id="37" name="Espace réservé du texte 10">
            <a:extLst>
              <a:ext uri="{FF2B5EF4-FFF2-40B4-BE49-F238E27FC236}">
                <a16:creationId xmlns="" xmlns:a16="http://schemas.microsoft.com/office/drawing/2014/main" id="{F8A5C2A6-93D2-455E-943A-0705079EC31F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Kit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687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928855" y="1413322"/>
            <a:ext cx="1287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0004D"/>
                </a:solidFill>
              </a:rPr>
              <a:t>Version Salarié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C28CE9A-5BB4-4E2C-A26D-EA9ED24D4643}"/>
              </a:ext>
            </a:extLst>
          </p:cNvPr>
          <p:cNvSpPr txBox="1"/>
          <p:nvPr/>
        </p:nvSpPr>
        <p:spPr>
          <a:xfrm>
            <a:off x="2117914" y="1172037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E0004D"/>
                </a:solidFill>
              </a:rPr>
              <a:t>Emailing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54F78D4D-3815-4495-8BB8-4BB40009E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r="2972"/>
          <a:stretch/>
        </p:blipFill>
        <p:spPr>
          <a:xfrm>
            <a:off x="1259632" y="1936211"/>
            <a:ext cx="2625787" cy="4066251"/>
          </a:xfrm>
          <a:prstGeom prst="rect">
            <a:avLst/>
          </a:prstGeom>
          <a:effectLst>
            <a:outerShdw blurRad="177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5" descr="C:\Users\strouve\Desktop\PIV_displays\PIV_displays_aide_adaptation_log\AL\aide_adaptation_160_600.gif">
            <a:extLst>
              <a:ext uri="{FF2B5EF4-FFF2-40B4-BE49-F238E27FC236}">
                <a16:creationId xmlns="" xmlns:a16="http://schemas.microsoft.com/office/drawing/2014/main" id="{E7049B68-8E5E-4A81-836A-40E3AC5E97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11" y="1556074"/>
            <a:ext cx="869021" cy="325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C:\Users\strouve\Desktop\PIV_displays\PIV_displays_aide_mob\AL\aide_mob_160_600.gif">
            <a:extLst>
              <a:ext uri="{FF2B5EF4-FFF2-40B4-BE49-F238E27FC236}">
                <a16:creationId xmlns="" xmlns:a16="http://schemas.microsoft.com/office/drawing/2014/main" id="{02AE3714-CC78-4EC1-B499-F1C1960775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31" y="1931324"/>
            <a:ext cx="826561" cy="3099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9" descr="C:\Users\strouve\Desktop\PIV_displays\PIV_displays_aide_renov_energ\AL\aide_renov_160_600.gif">
            <a:extLst>
              <a:ext uri="{FF2B5EF4-FFF2-40B4-BE49-F238E27FC236}">
                <a16:creationId xmlns="" xmlns:a16="http://schemas.microsoft.com/office/drawing/2014/main" id="{B12D1900-D1C8-4B5F-818D-17DE41EFA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25" y="2294622"/>
            <a:ext cx="82569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 descr="C:\Users\strouve\Desktop\PIV_displays\PIV_displays_aide_mob\AL\aide_mob_728_90.gif">
            <a:extLst>
              <a:ext uri="{FF2B5EF4-FFF2-40B4-BE49-F238E27FC236}">
                <a16:creationId xmlns="" xmlns:a16="http://schemas.microsoft.com/office/drawing/2014/main" id="{A7A87D94-4C6C-4594-B997-B17BC117B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11" y="5568701"/>
            <a:ext cx="3660918" cy="45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" descr="C:\Users\strouve\Desktop\PIV_displays\PIV_displays_aide_mob\AL\aide_mob_300_250.gif">
            <a:extLst>
              <a:ext uri="{FF2B5EF4-FFF2-40B4-BE49-F238E27FC236}">
                <a16:creationId xmlns="" xmlns:a16="http://schemas.microsoft.com/office/drawing/2014/main" id="{334F831C-938D-41C9-8BE7-C2084BA532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28399"/>
            <a:ext cx="1527024" cy="1272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7CE4A8B-3D1F-4789-8396-7B6120385C79}"/>
              </a:ext>
            </a:extLst>
          </p:cNvPr>
          <p:cNvSpPr txBox="1"/>
          <p:nvPr/>
        </p:nvSpPr>
        <p:spPr>
          <a:xfrm>
            <a:off x="6709676" y="1244045"/>
            <a:ext cx="1030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E0004D"/>
                </a:solidFill>
              </a:rPr>
              <a:t>Bannières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="" xmlns:a16="http://schemas.microsoft.com/office/drawing/2014/main" id="{8AB4BB63-26DA-463A-95A7-39E044652870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Kit communication </a:t>
            </a:r>
            <a:r>
              <a:rPr lang="fr-FR" sz="1800" b="0" dirty="0"/>
              <a:t>(suite)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8777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BE6F095-E010-45D0-8F21-36E27A694486}"/>
              </a:ext>
            </a:extLst>
          </p:cNvPr>
          <p:cNvSpPr/>
          <p:nvPr/>
        </p:nvSpPr>
        <p:spPr>
          <a:xfrm>
            <a:off x="2375565" y="1196752"/>
            <a:ext cx="4392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E0004D"/>
                </a:solidFill>
              </a:rPr>
              <a:t>UN PARCOURS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b="1" dirty="0">
                <a:solidFill>
                  <a:srgbClr val="E0004D"/>
                </a:solidFill>
              </a:rPr>
              <a:t> 100 % DIGITAL</a:t>
            </a:r>
          </a:p>
          <a:p>
            <a:pPr algn="ctr"/>
            <a:r>
              <a:rPr lang="fr-FR" b="1" dirty="0">
                <a:solidFill>
                  <a:srgbClr val="E0004D"/>
                </a:solidFill>
              </a:rPr>
              <a:t>100 % ACCOMPAGNÉ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="" xmlns:a16="http://schemas.microsoft.com/office/drawing/2014/main" id="{51C547B8-F193-4187-A351-71C958B8F251}"/>
              </a:ext>
            </a:extLst>
          </p:cNvPr>
          <p:cNvSpPr txBox="1">
            <a:spLocks/>
          </p:cNvSpPr>
          <p:nvPr/>
        </p:nvSpPr>
        <p:spPr>
          <a:xfrm>
            <a:off x="539552" y="3690171"/>
            <a:ext cx="2421029" cy="830997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marL="1714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400" b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2925" indent="-1841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90588" indent="-173038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&gt;"/>
              <a:defRPr sz="1200" i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91440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lang="fr-FR" sz="1600" dirty="0">
                <a:solidFill>
                  <a:srgbClr val="7F7266"/>
                </a:solidFill>
                <a:latin typeface="+mn-lt"/>
                <a:cs typeface="+mn-cs"/>
              </a:rPr>
              <a:t>Un service innovant et facile d’accès depuis </a:t>
            </a:r>
            <a:r>
              <a:rPr lang="fr-FR" sz="1600" b="1" dirty="0">
                <a:solidFill>
                  <a:srgbClr val="003F7A"/>
                </a:solidFill>
                <a:latin typeface="+mn-lt"/>
                <a:cs typeface="+mn-cs"/>
              </a:rPr>
              <a:t>actionlogement.fr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948AE0A-136B-411A-8DBF-26A601DD3B7A}"/>
              </a:ext>
            </a:extLst>
          </p:cNvPr>
          <p:cNvSpPr/>
          <p:nvPr/>
        </p:nvSpPr>
        <p:spPr>
          <a:xfrm>
            <a:off x="6097096" y="3751691"/>
            <a:ext cx="25073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600"/>
              </a:spcAft>
            </a:pPr>
            <a:r>
              <a:rPr lang="fr-FR" sz="1600" i="1" dirty="0">
                <a:solidFill>
                  <a:srgbClr val="7F7266"/>
                </a:solidFill>
              </a:rPr>
              <a:t>Un réseau </a:t>
            </a:r>
            <a:br>
              <a:rPr lang="fr-FR" sz="1600" i="1" dirty="0">
                <a:solidFill>
                  <a:srgbClr val="7F7266"/>
                </a:solidFill>
              </a:rPr>
            </a:br>
            <a:r>
              <a:rPr lang="fr-FR" sz="1600" b="1" dirty="0">
                <a:solidFill>
                  <a:srgbClr val="003F7A"/>
                </a:solidFill>
                <a:cs typeface="Tahoma" pitchFamily="34" charset="0"/>
              </a:rPr>
              <a:t>d’agences mobilisées</a:t>
            </a:r>
          </a:p>
          <a:p>
            <a:pPr marL="0" lvl="2" algn="ctr">
              <a:spcAft>
                <a:spcPts val="600"/>
              </a:spcAft>
            </a:pPr>
            <a:endParaRPr lang="fr-FR" sz="1600" i="1" dirty="0">
              <a:solidFill>
                <a:srgbClr val="7F726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38E96D0-AED1-4B05-A9EF-370E1B3D066A}"/>
              </a:ext>
            </a:extLst>
          </p:cNvPr>
          <p:cNvSpPr/>
          <p:nvPr/>
        </p:nvSpPr>
        <p:spPr>
          <a:xfrm>
            <a:off x="3512970" y="3719497"/>
            <a:ext cx="2031737" cy="830997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pPr marL="0" lvl="2" algn="ctr">
              <a:spcAft>
                <a:spcPts val="600"/>
              </a:spcAft>
            </a:pPr>
            <a:r>
              <a:rPr lang="fr-FR" sz="1600" i="1" dirty="0">
                <a:solidFill>
                  <a:srgbClr val="7F7266"/>
                </a:solidFill>
              </a:rPr>
              <a:t>Des conseillers clients à votre écoute au </a:t>
            </a:r>
            <a:r>
              <a:rPr lang="fr-FR" sz="1600" b="1" dirty="0">
                <a:solidFill>
                  <a:srgbClr val="003F7A"/>
                </a:solidFill>
                <a:cs typeface="Tahoma" pitchFamily="34" charset="0"/>
              </a:rPr>
              <a:t>0970 830 831</a:t>
            </a:r>
            <a:r>
              <a:rPr lang="fr-FR" sz="1600" b="1" i="1" dirty="0">
                <a:solidFill>
                  <a:srgbClr val="003F7A"/>
                </a:solidFill>
              </a:rPr>
              <a:t>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ACD8D7E2-003A-47C1-9F8B-8DE7A9EC7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03" y="2818697"/>
            <a:ext cx="538472" cy="63118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C84FE24D-5F83-4A24-92F6-F69F2FB64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70" y="2784441"/>
            <a:ext cx="768163" cy="76816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ED39824E-58D4-4E9F-99BE-9CF3C221A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84" y="2832523"/>
            <a:ext cx="768163" cy="6275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4E9B80A-1506-4FA8-9CE4-C29728BACD81}"/>
              </a:ext>
            </a:extLst>
          </p:cNvPr>
          <p:cNvSpPr/>
          <p:nvPr/>
        </p:nvSpPr>
        <p:spPr>
          <a:xfrm>
            <a:off x="1766228" y="5226985"/>
            <a:ext cx="579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100000"/>
              <a:tabLst>
                <a:tab pos="228600" algn="l"/>
              </a:tabLst>
              <a:defRPr sz="3600"/>
            </a:pPr>
            <a:r>
              <a:rPr lang="fr-FR" sz="1600" b="1" i="1" dirty="0">
                <a:solidFill>
                  <a:srgbClr val="7F7266"/>
                </a:solidFill>
              </a:rPr>
              <a:t>Une gestion de dossier assurée par Action Logement, </a:t>
            </a:r>
            <a:br>
              <a:rPr lang="fr-FR" sz="1600" b="1" i="1" dirty="0">
                <a:solidFill>
                  <a:srgbClr val="7F7266"/>
                </a:solidFill>
              </a:rPr>
            </a:br>
            <a:r>
              <a:rPr lang="fr-FR" sz="1600" b="1" i="1" dirty="0">
                <a:solidFill>
                  <a:srgbClr val="003F7A"/>
                </a:solidFill>
              </a:rPr>
              <a:t>Simple orientation vers actionlogement.fr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="" xmlns:a16="http://schemas.microsoft.com/office/drawing/2014/main" id="{B98FCF5F-56A4-497F-B8D8-D68D26C790DA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Un accès simplifié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4862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58D9004-E589-4E24-A1A0-46FB9040FFB8}"/>
              </a:ext>
            </a:extLst>
          </p:cNvPr>
          <p:cNvSpPr/>
          <p:nvPr/>
        </p:nvSpPr>
        <p:spPr>
          <a:xfrm>
            <a:off x="399623" y="1475492"/>
            <a:ext cx="8344754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FR" b="1" cap="all" dirty="0">
                <a:solidFill>
                  <a:srgbClr val="E00047"/>
                </a:solidFill>
              </a:rPr>
              <a:t>Ensemble, NOUS FACILITONS L’ACCÈS AU </a:t>
            </a:r>
            <a:r>
              <a:rPr lang="fr-FR" b="1" cap="all" dirty="0">
                <a:solidFill>
                  <a:srgbClr val="003F7A"/>
                </a:solidFill>
              </a:rPr>
              <a:t>LOGEMENT</a:t>
            </a:r>
            <a:r>
              <a:rPr lang="fr-FR" b="1" cap="all" dirty="0">
                <a:solidFill>
                  <a:srgbClr val="E00047"/>
                </a:solidFill>
              </a:rPr>
              <a:t> POUR FAVORISER L’</a:t>
            </a:r>
            <a:r>
              <a:rPr lang="fr-FR" b="1" cap="all" dirty="0">
                <a:solidFill>
                  <a:srgbClr val="003F7A"/>
                </a:solidFill>
              </a:rPr>
              <a:t>EMPLOI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502F6A-3740-4669-ABB8-FA4D71B264F7}"/>
              </a:ext>
            </a:extLst>
          </p:cNvPr>
          <p:cNvSpPr/>
          <p:nvPr/>
        </p:nvSpPr>
        <p:spPr>
          <a:xfrm>
            <a:off x="124827" y="4221088"/>
            <a:ext cx="2952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/>
            </a:pPr>
            <a:r>
              <a:rPr lang="fr-FR" sz="2400" b="1" dirty="0">
                <a:solidFill>
                  <a:srgbClr val="003F7A"/>
                </a:solidFill>
              </a:rPr>
              <a:t>Accompagner</a:t>
            </a:r>
            <a:r>
              <a:rPr lang="fr-FR" sz="3600" b="1" dirty="0">
                <a:solidFill>
                  <a:srgbClr val="7F7266"/>
                </a:solidFill>
              </a:rPr>
              <a:t> </a:t>
            </a:r>
          </a:p>
          <a:p>
            <a:pPr algn="ctr">
              <a:defRPr sz="3600"/>
            </a:pPr>
            <a:r>
              <a:rPr lang="fr-FR" sz="2000" dirty="0">
                <a:solidFill>
                  <a:srgbClr val="7F7266"/>
                </a:solidFill>
              </a:rPr>
              <a:t>vos salariés dans leur mobilité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6F6783-B6DD-4D47-8D7A-B90037DDEB34}"/>
              </a:ext>
            </a:extLst>
          </p:cNvPr>
          <p:cNvSpPr/>
          <p:nvPr/>
        </p:nvSpPr>
        <p:spPr>
          <a:xfrm>
            <a:off x="2949986" y="4371152"/>
            <a:ext cx="3368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/>
            </a:pPr>
            <a:r>
              <a:rPr lang="fr-FR" sz="2400" b="1" dirty="0">
                <a:solidFill>
                  <a:srgbClr val="003F7A"/>
                </a:solidFill>
              </a:rPr>
              <a:t>Construire &amp; financer </a:t>
            </a:r>
            <a:br>
              <a:rPr lang="fr-FR" sz="2400" b="1" dirty="0">
                <a:solidFill>
                  <a:srgbClr val="003F7A"/>
                </a:solidFill>
              </a:rPr>
            </a:br>
            <a:r>
              <a:rPr lang="fr-FR" sz="2000" dirty="0">
                <a:solidFill>
                  <a:srgbClr val="7F7266"/>
                </a:solidFill>
              </a:rPr>
              <a:t>des logements sociaux et intermédiaires pour vos salariés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BD745EF-3CE8-426E-B869-072DABF35A14}"/>
              </a:ext>
            </a:extLst>
          </p:cNvPr>
          <p:cNvSpPr/>
          <p:nvPr/>
        </p:nvSpPr>
        <p:spPr>
          <a:xfrm>
            <a:off x="6156652" y="4361209"/>
            <a:ext cx="27116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/>
            </a:pPr>
            <a:r>
              <a:rPr lang="fr-FR" sz="2400" b="1" dirty="0">
                <a:solidFill>
                  <a:srgbClr val="003F7A"/>
                </a:solidFill>
              </a:rPr>
              <a:t>Contribuer </a:t>
            </a:r>
          </a:p>
          <a:p>
            <a:pPr algn="ctr">
              <a:defRPr sz="3600"/>
            </a:pPr>
            <a:r>
              <a:rPr lang="fr-FR" sz="2000" dirty="0">
                <a:solidFill>
                  <a:srgbClr val="7F7266"/>
                </a:solidFill>
              </a:rPr>
              <a:t>à la politique </a:t>
            </a:r>
            <a:br>
              <a:rPr lang="fr-FR" sz="2000" dirty="0">
                <a:solidFill>
                  <a:srgbClr val="7F7266"/>
                </a:solidFill>
              </a:rPr>
            </a:br>
            <a:r>
              <a:rPr lang="fr-FR" sz="2000" dirty="0">
                <a:solidFill>
                  <a:srgbClr val="7F7266"/>
                </a:solidFill>
              </a:rPr>
              <a:t>du logement </a:t>
            </a:r>
            <a:br>
              <a:rPr lang="fr-FR" sz="2000" dirty="0">
                <a:solidFill>
                  <a:srgbClr val="7F7266"/>
                </a:solidFill>
              </a:rPr>
            </a:br>
            <a:r>
              <a:rPr lang="fr-FR" sz="2000" dirty="0">
                <a:solidFill>
                  <a:srgbClr val="7F7266"/>
                </a:solidFill>
              </a:rPr>
              <a:t>&amp; du renouvellement urbain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96EDD56A-DA1A-44FF-AA25-0DDC84C8E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38" y="2697559"/>
            <a:ext cx="1260000" cy="126000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E4854B5B-18D1-4B87-9169-1614E20F15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453" b="9633"/>
          <a:stretch/>
        </p:blipFill>
        <p:spPr>
          <a:xfrm>
            <a:off x="891244" y="2715559"/>
            <a:ext cx="1419494" cy="122400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6DA41476-00CD-429A-8232-D33D7110E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206" y="2666162"/>
            <a:ext cx="967910" cy="140400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</p:spPr>
      </p:pic>
      <p:sp>
        <p:nvSpPr>
          <p:cNvPr id="22" name="Espace réservé du texte 10">
            <a:extLst>
              <a:ext uri="{FF2B5EF4-FFF2-40B4-BE49-F238E27FC236}">
                <a16:creationId xmlns="" xmlns:a16="http://schemas.microsoft.com/office/drawing/2014/main" id="{4F8EB6D2-E628-4528-93E7-774FC25D04CC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Nos missions</a:t>
            </a:r>
          </a:p>
        </p:txBody>
      </p:sp>
    </p:spTree>
    <p:extLst>
      <p:ext uri="{BB962C8B-B14F-4D97-AF65-F5344CB8AC3E}">
        <p14:creationId xmlns:p14="http://schemas.microsoft.com/office/powerpoint/2010/main" val="25557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D6B618F-A5C7-4018-BF71-98D564A4D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36350"/>
          <a:stretch/>
        </p:blipFill>
        <p:spPr>
          <a:xfrm>
            <a:off x="1043608" y="1556792"/>
            <a:ext cx="6912768" cy="4722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C6DA590-D3E7-4F10-8B66-F13D3206AF95}"/>
              </a:ext>
            </a:extLst>
          </p:cNvPr>
          <p:cNvSpPr/>
          <p:nvPr/>
        </p:nvSpPr>
        <p:spPr>
          <a:xfrm>
            <a:off x="395536" y="1124744"/>
            <a:ext cx="8370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/>
              <a:t>AIDE à la rénovation énergétique</a:t>
            </a:r>
            <a:br>
              <a:rPr lang="fr-FR" sz="1600" b="1" cap="all" dirty="0"/>
            </a:br>
            <a:r>
              <a:rPr lang="fr-FR" sz="1600" b="1" cap="all" dirty="0"/>
              <a:t>ET Aide à l’adaptation du logement au vieillissement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="" xmlns:a16="http://schemas.microsoft.com/office/drawing/2014/main" id="{D10CB5CF-01FD-408B-A7C9-58771003AA96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annexe – plafonds de ressources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022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4">
            <a:extLst>
              <a:ext uri="{FF2B5EF4-FFF2-40B4-BE49-F238E27FC236}">
                <a16:creationId xmlns="" xmlns:a16="http://schemas.microsoft.com/office/drawing/2014/main" id="{BF2EC3C2-B127-4E3C-955B-0245F292D3A4}"/>
              </a:ext>
            </a:extLst>
          </p:cNvPr>
          <p:cNvSpPr/>
          <p:nvPr/>
        </p:nvSpPr>
        <p:spPr>
          <a:xfrm>
            <a:off x="439416" y="1060407"/>
            <a:ext cx="3960440" cy="50511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Clr>
                <a:srgbClr val="E41247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7F7266"/>
              </a:solidFill>
            </a:endParaRPr>
          </a:p>
        </p:txBody>
      </p:sp>
      <p:sp>
        <p:nvSpPr>
          <p:cNvPr id="12" name="Rectangle à coins arrondis 17">
            <a:extLst>
              <a:ext uri="{FF2B5EF4-FFF2-40B4-BE49-F238E27FC236}">
                <a16:creationId xmlns="" xmlns:a16="http://schemas.microsoft.com/office/drawing/2014/main" id="{838CD47C-0629-4C36-93A1-72A73E32DC21}"/>
              </a:ext>
            </a:extLst>
          </p:cNvPr>
          <p:cNvSpPr/>
          <p:nvPr/>
        </p:nvSpPr>
        <p:spPr>
          <a:xfrm>
            <a:off x="4772569" y="1069531"/>
            <a:ext cx="3960000" cy="37441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</p:txBody>
      </p:sp>
      <p:pic>
        <p:nvPicPr>
          <p:cNvPr id="13" name="Picture 3" descr="C:\Users\AURELIE\Desktop\pictos 3 couleurs\Pictos_immeubles-3coul.png">
            <a:extLst>
              <a:ext uri="{FF2B5EF4-FFF2-40B4-BE49-F238E27FC236}">
                <a16:creationId xmlns="" xmlns:a16="http://schemas.microsoft.com/office/drawing/2014/main" id="{49FEDDFA-19B2-49D6-9A6D-3684EA42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18" y="920267"/>
            <a:ext cx="725202" cy="7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FDCEE00-0D06-41D7-8510-C9E8DCE59974}"/>
              </a:ext>
            </a:extLst>
          </p:cNvPr>
          <p:cNvSpPr txBox="1"/>
          <p:nvPr/>
        </p:nvSpPr>
        <p:spPr>
          <a:xfrm>
            <a:off x="5868144" y="1216794"/>
            <a:ext cx="206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F7266"/>
                </a:solidFill>
              </a:rPr>
              <a:t>PÔLE IMMOBILIER  </a:t>
            </a:r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323A8449-2058-41D5-A019-D0AAAC51586C}"/>
              </a:ext>
            </a:extLst>
          </p:cNvPr>
          <p:cNvSpPr txBox="1"/>
          <p:nvPr/>
        </p:nvSpPr>
        <p:spPr>
          <a:xfrm>
            <a:off x="1670288" y="1172270"/>
            <a:ext cx="210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F7266"/>
                </a:solidFill>
              </a:rPr>
              <a:t>PÔLE SERVICES </a:t>
            </a:r>
          </a:p>
          <a:p>
            <a:endParaRPr lang="fr-FR" dirty="0"/>
          </a:p>
        </p:txBody>
      </p:sp>
      <p:pic>
        <p:nvPicPr>
          <p:cNvPr id="17" name="Picture 4" descr="C:\Users\AURELIE\Desktop\pictos 3 couleurs\Pictos_3coul copie 35.png">
            <a:extLst>
              <a:ext uri="{FF2B5EF4-FFF2-40B4-BE49-F238E27FC236}">
                <a16:creationId xmlns="" xmlns:a16="http://schemas.microsoft.com/office/drawing/2014/main" id="{19F10397-7EF9-48E7-AB8C-FA6C4C9A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0" y="908720"/>
            <a:ext cx="886644" cy="8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A0BE5106-BC65-492F-AFD8-5D20B90BB7FF}"/>
              </a:ext>
            </a:extLst>
          </p:cNvPr>
          <p:cNvSpPr txBox="1"/>
          <p:nvPr/>
        </p:nvSpPr>
        <p:spPr>
          <a:xfrm>
            <a:off x="4917543" y="1566244"/>
            <a:ext cx="361489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41247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7F7266"/>
              </a:solidFill>
            </a:endParaRPr>
          </a:p>
          <a:p>
            <a:pPr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998 651 logements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sociaux et Intermédiaires</a:t>
            </a:r>
          </a:p>
          <a:p>
            <a:pPr marL="171450" indent="-171450">
              <a:buClr>
                <a:srgbClr val="E41247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7F7266"/>
              </a:solidFill>
            </a:endParaRPr>
          </a:p>
          <a:p>
            <a:pPr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27 559 logements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mis en en chantier</a:t>
            </a:r>
          </a:p>
          <a:p>
            <a:pPr marL="171450" indent="-171450">
              <a:buClr>
                <a:srgbClr val="E41247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7F7266"/>
              </a:solidFill>
            </a:endParaRPr>
          </a:p>
          <a:p>
            <a:pPr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22 022 logements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livrés</a:t>
            </a:r>
          </a:p>
          <a:p>
            <a:pPr lvl="0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4 729 ventes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HLM</a:t>
            </a:r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1B6A863D-1D79-4FD5-B416-61BFC29AC49B}"/>
              </a:ext>
            </a:extLst>
          </p:cNvPr>
          <p:cNvSpPr txBox="1"/>
          <p:nvPr/>
        </p:nvSpPr>
        <p:spPr>
          <a:xfrm>
            <a:off x="611560" y="1791685"/>
            <a:ext cx="3600400" cy="418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551 903 aides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délivrées aux salariés dont 57,5% au moins de 30 ans</a:t>
            </a:r>
          </a:p>
          <a:p>
            <a:endParaRPr lang="fr-FR" sz="1600" dirty="0">
              <a:solidFill>
                <a:srgbClr val="7F7266"/>
              </a:solidFill>
            </a:endParaRPr>
          </a:p>
          <a:p>
            <a:pPr>
              <a:lnSpc>
                <a:spcPts val="1600"/>
              </a:lnSpc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24 893 prêts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accession ou travaux</a:t>
            </a:r>
          </a:p>
          <a:p>
            <a:pPr>
              <a:lnSpc>
                <a:spcPts val="1600"/>
              </a:lnSpc>
            </a:pPr>
            <a:endParaRPr lang="fr-FR" sz="1600" dirty="0">
              <a:solidFill>
                <a:srgbClr val="7F7266"/>
              </a:solidFill>
            </a:endParaRPr>
          </a:p>
          <a:p>
            <a:pPr>
              <a:lnSpc>
                <a:spcPts val="1600"/>
              </a:lnSpc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89 419 services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accordés à des salariés en situation de mobilité ou de recrutement </a:t>
            </a:r>
          </a:p>
          <a:p>
            <a:pPr>
              <a:lnSpc>
                <a:spcPts val="1600"/>
              </a:lnSpc>
            </a:pPr>
            <a:endParaRPr lang="fr-FR" sz="1600" dirty="0">
              <a:solidFill>
                <a:srgbClr val="7F7266"/>
              </a:solidFill>
            </a:endParaRPr>
          </a:p>
          <a:p>
            <a:pPr>
              <a:lnSpc>
                <a:spcPts val="1600"/>
              </a:lnSpc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320 614 aides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en faveur de la sécurisation locative</a:t>
            </a:r>
          </a:p>
          <a:p>
            <a:pPr>
              <a:lnSpc>
                <a:spcPts val="1600"/>
              </a:lnSpc>
              <a:buClr>
                <a:srgbClr val="E41247"/>
              </a:buClr>
            </a:pPr>
            <a:endParaRPr lang="fr-FR" dirty="0">
              <a:solidFill>
                <a:srgbClr val="7F7266"/>
              </a:solidFill>
            </a:endParaRPr>
          </a:p>
          <a:p>
            <a:pPr>
              <a:lnSpc>
                <a:spcPts val="1600"/>
              </a:lnSpc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96 901 logements attribués </a:t>
            </a:r>
            <a:br>
              <a:rPr lang="fr-FR" b="1" dirty="0">
                <a:solidFill>
                  <a:srgbClr val="E0004D"/>
                </a:solidFill>
              </a:rPr>
            </a:br>
            <a:r>
              <a:rPr lang="fr-FR" sz="1600" dirty="0">
                <a:solidFill>
                  <a:srgbClr val="7F7266"/>
                </a:solidFill>
              </a:rPr>
              <a:t>dont 35,3 % aux moins de 30 ans </a:t>
            </a:r>
          </a:p>
          <a:p>
            <a:pPr>
              <a:lnSpc>
                <a:spcPts val="1600"/>
              </a:lnSpc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>
              <a:lnSpc>
                <a:spcPts val="1600"/>
              </a:lnSpc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20 076 aides </a:t>
            </a:r>
            <a:r>
              <a:rPr lang="fr-FR" sz="1600" dirty="0">
                <a:solidFill>
                  <a:srgbClr val="7F7266"/>
                </a:solidFill>
              </a:rPr>
              <a:t>accordées à des salariés en difficultés</a:t>
            </a:r>
          </a:p>
        </p:txBody>
      </p:sp>
      <p:sp>
        <p:nvSpPr>
          <p:cNvPr id="20" name="Rectangle à coins arrondis 17">
            <a:extLst>
              <a:ext uri="{FF2B5EF4-FFF2-40B4-BE49-F238E27FC236}">
                <a16:creationId xmlns="" xmlns:a16="http://schemas.microsoft.com/office/drawing/2014/main" id="{0649BCB9-2FD5-4480-93A9-259E219DF320}"/>
              </a:ext>
            </a:extLst>
          </p:cNvPr>
          <p:cNvSpPr/>
          <p:nvPr/>
        </p:nvSpPr>
        <p:spPr>
          <a:xfrm>
            <a:off x="4748120" y="5071425"/>
            <a:ext cx="4079704" cy="1039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  <a:p>
            <a:pPr algn="ctr">
              <a:buClr>
                <a:srgbClr val="E41247"/>
              </a:buClr>
            </a:pPr>
            <a:endParaRPr lang="fr-FR" sz="1600" dirty="0">
              <a:solidFill>
                <a:srgbClr val="7F7266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01AF42B-978B-4400-BC2E-3EBB5708E0FD}"/>
              </a:ext>
            </a:extLst>
          </p:cNvPr>
          <p:cNvSpPr txBox="1"/>
          <p:nvPr/>
        </p:nvSpPr>
        <p:spPr>
          <a:xfrm>
            <a:off x="4912699" y="5287536"/>
            <a:ext cx="359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Action Logement, </a:t>
            </a:r>
            <a:r>
              <a:rPr lang="fr-FR" b="1" dirty="0"/>
              <a:t>partenaire de la politique sociale de votre entreprise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="" xmlns:a16="http://schemas.microsoft.com/office/drawing/2014/main" id="{9E84F69B-AF83-49EB-B7C4-FEB9A0DF2ED2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Nos actions 2018</a:t>
            </a:r>
          </a:p>
        </p:txBody>
      </p:sp>
    </p:spTree>
    <p:extLst>
      <p:ext uri="{BB962C8B-B14F-4D97-AF65-F5344CB8AC3E}">
        <p14:creationId xmlns:p14="http://schemas.microsoft.com/office/powerpoint/2010/main" val="3008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11225B7-DC09-4D25-8AD5-117C2571DD5F}"/>
              </a:ext>
            </a:extLst>
          </p:cNvPr>
          <p:cNvSpPr/>
          <p:nvPr/>
        </p:nvSpPr>
        <p:spPr>
          <a:xfrm>
            <a:off x="575556" y="141277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cap="all" dirty="0">
                <a:solidFill>
                  <a:srgbClr val="E0004D"/>
                </a:solidFill>
              </a:rPr>
              <a:t>9 MILLIARDS </a:t>
            </a:r>
          </a:p>
          <a:p>
            <a:r>
              <a:rPr lang="fr-FR" b="1" cap="all" dirty="0">
                <a:solidFill>
                  <a:srgbClr val="E0004D"/>
                </a:solidFill>
              </a:rPr>
              <a:t>POUR DÉVELOPPER DE NOUVELLES SOLUTIONS LOGEMENT</a:t>
            </a:r>
            <a:br>
              <a:rPr lang="fr-FR" b="1" cap="all" dirty="0">
                <a:solidFill>
                  <a:srgbClr val="E0004D"/>
                </a:solidFill>
              </a:rPr>
            </a:br>
            <a:r>
              <a:rPr lang="fr-FR" b="1" cap="all" dirty="0">
                <a:solidFill>
                  <a:srgbClr val="E0004D"/>
                </a:solidFill>
              </a:rPr>
              <a:t>ET RÉPONDRE AUX BESOINS DES entreprises et de leurs SALARIÉS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5827360-FC36-44C2-8B7B-88175546701A}"/>
              </a:ext>
            </a:extLst>
          </p:cNvPr>
          <p:cNvSpPr/>
          <p:nvPr/>
        </p:nvSpPr>
        <p:spPr>
          <a:xfrm>
            <a:off x="575556" y="2985068"/>
            <a:ext cx="626214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E41247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7F7266"/>
                </a:solidFill>
              </a:rPr>
              <a:t>Améliorer la performance énergétique des logements</a:t>
            </a:r>
          </a:p>
          <a:p>
            <a:pPr marL="285750" indent="-285750">
              <a:spcAft>
                <a:spcPts val="800"/>
              </a:spcAft>
              <a:buClr>
                <a:srgbClr val="E41247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7F7266"/>
                </a:solidFill>
              </a:rPr>
              <a:t>Favoriser la mobilité</a:t>
            </a:r>
          </a:p>
          <a:p>
            <a:pPr marL="285750" indent="-285750">
              <a:spcAft>
                <a:spcPts val="800"/>
              </a:spcAft>
              <a:buClr>
                <a:srgbClr val="E41247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7F7266"/>
                </a:solidFill>
              </a:rPr>
              <a:t>Aménager un habitat plus inclusif</a:t>
            </a:r>
          </a:p>
          <a:p>
            <a:pPr marL="285750" indent="-285750">
              <a:spcAft>
                <a:spcPts val="800"/>
              </a:spcAft>
              <a:buClr>
                <a:srgbClr val="E41247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7F7266"/>
                </a:solidFill>
              </a:rPr>
              <a:t>Transformer les locaux vacants en logements</a:t>
            </a:r>
          </a:p>
          <a:p>
            <a:pPr marL="285750" indent="-285750">
              <a:spcAft>
                <a:spcPts val="800"/>
              </a:spcAft>
              <a:buClr>
                <a:srgbClr val="E41247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7F7266"/>
                </a:solidFill>
              </a:rPr>
              <a:t>Améliorer l’habitat dans les Outre-mer</a:t>
            </a:r>
          </a:p>
          <a:p>
            <a:pPr marL="285750" indent="-285750">
              <a:spcAft>
                <a:spcPts val="800"/>
              </a:spcAft>
              <a:buClr>
                <a:srgbClr val="E41247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7F7266"/>
                </a:solidFill>
              </a:rPr>
              <a:t>Produire plus et moins cher</a:t>
            </a:r>
          </a:p>
          <a:p>
            <a:pPr marL="285750" indent="-285750">
              <a:spcAft>
                <a:spcPts val="800"/>
              </a:spcAft>
              <a:buClr>
                <a:srgbClr val="E41247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7F7266"/>
                </a:solidFill>
              </a:rPr>
              <a:t>Agir contre la dégradation de l’habitat ancien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CD1D9BD-4001-48B5-9058-7DAE51695C15}"/>
              </a:ext>
            </a:extLst>
          </p:cNvPr>
          <p:cNvSpPr txBox="1"/>
          <p:nvPr/>
        </p:nvSpPr>
        <p:spPr>
          <a:xfrm>
            <a:off x="4966241" y="5503616"/>
            <a:ext cx="799078" cy="25666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endParaRPr lang="fr-FR" sz="1600" b="1" dirty="0">
              <a:solidFill>
                <a:srgbClr val="E41D4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1049C31-2DC6-4A9C-8A51-06FE52A31F2F}"/>
              </a:ext>
            </a:extLst>
          </p:cNvPr>
          <p:cNvSpPr/>
          <p:nvPr/>
        </p:nvSpPr>
        <p:spPr>
          <a:xfrm>
            <a:off x="7374219" y="2996952"/>
            <a:ext cx="1409758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1 Md €</a:t>
            </a:r>
          </a:p>
          <a:p>
            <a:pPr>
              <a:spcAft>
                <a:spcPts val="800"/>
              </a:spcAft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150 M €</a:t>
            </a:r>
          </a:p>
          <a:p>
            <a:pPr>
              <a:spcAft>
                <a:spcPts val="800"/>
              </a:spcAft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1,55 Mds €</a:t>
            </a:r>
          </a:p>
          <a:p>
            <a:pPr>
              <a:spcAft>
                <a:spcPts val="800"/>
              </a:spcAft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1,2 Mds €</a:t>
            </a:r>
          </a:p>
          <a:p>
            <a:pPr>
              <a:spcAft>
                <a:spcPts val="800"/>
              </a:spcAft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1,5 Mds €</a:t>
            </a:r>
          </a:p>
          <a:p>
            <a:pPr>
              <a:spcAft>
                <a:spcPts val="800"/>
              </a:spcAft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2,72 Mds €</a:t>
            </a:r>
          </a:p>
          <a:p>
            <a:pPr>
              <a:spcAft>
                <a:spcPts val="800"/>
              </a:spcAft>
              <a:buClr>
                <a:srgbClr val="E41247"/>
              </a:buClr>
            </a:pPr>
            <a:r>
              <a:rPr lang="fr-FR" b="1" dirty="0">
                <a:solidFill>
                  <a:srgbClr val="E0004D"/>
                </a:solidFill>
              </a:rPr>
              <a:t>945 M €</a:t>
            </a:r>
          </a:p>
          <a:p>
            <a:pPr marL="285750" indent="-285750" algn="ctr">
              <a:buFont typeface="Wingdings" panose="05000000000000000000" pitchFamily="2" charset="2"/>
              <a:buChar char="§"/>
              <a:defRPr sz="3600"/>
            </a:pPr>
            <a:endParaRPr lang="fr-FR" dirty="0">
              <a:solidFill>
                <a:srgbClr val="7F7266"/>
              </a:solidFill>
            </a:endParaRPr>
          </a:p>
        </p:txBody>
      </p:sp>
      <p:sp>
        <p:nvSpPr>
          <p:cNvPr id="15" name="Espace réservé du texte 10">
            <a:extLst>
              <a:ext uri="{FF2B5EF4-FFF2-40B4-BE49-F238E27FC236}">
                <a16:creationId xmlns="" xmlns:a16="http://schemas.microsoft.com/office/drawing/2014/main" id="{18C053BA-7B29-45EE-89A6-A2AC76375F82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7 axes du plan d’investissement volontaire</a:t>
            </a:r>
          </a:p>
        </p:txBody>
      </p:sp>
    </p:spTree>
    <p:extLst>
      <p:ext uri="{BB962C8B-B14F-4D97-AF65-F5344CB8AC3E}">
        <p14:creationId xmlns:p14="http://schemas.microsoft.com/office/powerpoint/2010/main" val="28339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DA7C863-4523-4176-975E-022151CC3F66}"/>
              </a:ext>
            </a:extLst>
          </p:cNvPr>
          <p:cNvSpPr/>
          <p:nvPr/>
        </p:nvSpPr>
        <p:spPr>
          <a:xfrm>
            <a:off x="460375" y="1412776"/>
            <a:ext cx="8255357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500" b="1" dirty="0">
                <a:solidFill>
                  <a:srgbClr val="E0004D"/>
                </a:solidFill>
                <a:latin typeface="Calibri"/>
              </a:rPr>
              <a:t>	</a:t>
            </a:r>
            <a:r>
              <a:rPr lang="fr-FR" sz="1500" b="1" dirty="0">
                <a:solidFill>
                  <a:srgbClr val="E0004D"/>
                </a:solidFill>
                <a:latin typeface="Calibri"/>
                <a:sym typeface="Wingdings" panose="05000000000000000000" pitchFamily="2" charset="2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>
                <a:solidFill>
                  <a:srgbClr val="E0004D"/>
                </a:solidFill>
                <a:latin typeface="Calibri"/>
              </a:rPr>
              <a:t>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E0004D"/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L="627063" lvl="0" algn="just">
              <a:defRPr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endParaRPr lang="fr-FR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solidFill>
                  <a:srgbClr val="E0004D"/>
                </a:solidFill>
                <a:sym typeface="Wingdings" panose="05000000000000000000" pitchFamily="2" charset="2"/>
              </a:rPr>
              <a:t>	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>
              <a:defRPr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endParaRPr lang="fr-FR" sz="1600" dirty="0">
              <a:solidFill>
                <a:srgbClr val="E0004D"/>
              </a:solidFill>
              <a:sym typeface="Wingdings" panose="05000000000000000000" pitchFamily="2" charset="2"/>
            </a:endParaRPr>
          </a:p>
        </p:txBody>
      </p:sp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E3C152A-E04A-427B-BEC9-D4EF67505446}"/>
              </a:ext>
            </a:extLst>
          </p:cNvPr>
          <p:cNvSpPr txBox="1"/>
          <p:nvPr/>
        </p:nvSpPr>
        <p:spPr>
          <a:xfrm>
            <a:off x="1979711" y="187413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Vous aider à </a:t>
            </a:r>
            <a:r>
              <a:rPr lang="fr-FR" sz="2400" b="1" dirty="0"/>
              <a:t>recruter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0654FA95-41CE-42B3-89C9-CDE6D8FD60D7}"/>
              </a:ext>
            </a:extLst>
          </p:cNvPr>
          <p:cNvSpPr txBox="1"/>
          <p:nvPr/>
        </p:nvSpPr>
        <p:spPr>
          <a:xfrm>
            <a:off x="1979711" y="2889743"/>
            <a:ext cx="559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Accompagner la mobilité </a:t>
            </a:r>
            <a:r>
              <a:rPr lang="fr-FR" sz="2400" dirty="0"/>
              <a:t>de vos salariés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9A13E3E2-493F-4909-8AF2-06BF85EF55A6}"/>
              </a:ext>
            </a:extLst>
          </p:cNvPr>
          <p:cNvSpPr txBox="1"/>
          <p:nvPr/>
        </p:nvSpPr>
        <p:spPr>
          <a:xfrm>
            <a:off x="1979711" y="3905354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Améliorer la </a:t>
            </a:r>
            <a:r>
              <a:rPr lang="fr-FR" sz="2400" b="1" dirty="0"/>
              <a:t>qualité de vie</a:t>
            </a:r>
            <a:r>
              <a:rPr lang="fr-FR" sz="2400" dirty="0"/>
              <a:t> de vos salariés les plus modestes et </a:t>
            </a:r>
            <a:r>
              <a:rPr lang="fr-FR" sz="2400" b="1" dirty="0"/>
              <a:t>fidéliser</a:t>
            </a:r>
            <a:r>
              <a:rPr lang="fr-FR" sz="2400" dirty="0"/>
              <a:t> </a:t>
            </a:r>
            <a:r>
              <a:rPr lang="fr-FR" sz="2400" b="1" dirty="0"/>
              <a:t>vos collaborateurs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EF096039-C439-4B87-857F-BE299A5998CF}"/>
              </a:ext>
            </a:extLst>
          </p:cNvPr>
          <p:cNvSpPr txBox="1"/>
          <p:nvPr/>
        </p:nvSpPr>
        <p:spPr>
          <a:xfrm>
            <a:off x="1979711" y="5111134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Faciliter l’adaptation du logement de vos </a:t>
            </a:r>
            <a:r>
              <a:rPr lang="fr-FR" sz="2400" b="1" dirty="0"/>
              <a:t>salariés seniors en perte d’autonomie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="" xmlns:a16="http://schemas.microsoft.com/office/drawing/2014/main" id="{7DC5FDB6-A916-4791-AE43-07C95CE4C025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Notre accompagnement &amp; expertise</a:t>
            </a:r>
          </a:p>
        </p:txBody>
      </p:sp>
      <p:pic>
        <p:nvPicPr>
          <p:cNvPr id="32" name="Image 31" descr="recrutement.png">
            <a:extLst>
              <a:ext uri="{FF2B5EF4-FFF2-40B4-BE49-F238E27FC236}">
                <a16:creationId xmlns="" xmlns:a16="http://schemas.microsoft.com/office/drawing/2014/main" id="{91F09DEA-ADBE-424C-A807-D8B6F4734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7" y="1707718"/>
            <a:ext cx="603505" cy="664465"/>
          </a:xfrm>
          <a:prstGeom prst="rect">
            <a:avLst/>
          </a:prstGeom>
        </p:spPr>
      </p:pic>
      <p:pic>
        <p:nvPicPr>
          <p:cNvPr id="33" name="Image 32" descr="mobilité.png">
            <a:extLst>
              <a:ext uri="{FF2B5EF4-FFF2-40B4-BE49-F238E27FC236}">
                <a16:creationId xmlns="" xmlns:a16="http://schemas.microsoft.com/office/drawing/2014/main" id="{39E4FEEC-129C-4085-8D6E-1A2C7B693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5" y="2816099"/>
            <a:ext cx="335281" cy="499873"/>
          </a:xfrm>
          <a:prstGeom prst="rect">
            <a:avLst/>
          </a:prstGeom>
        </p:spPr>
      </p:pic>
      <p:pic>
        <p:nvPicPr>
          <p:cNvPr id="34" name="Image 33" descr="fidelisation_salariés.png">
            <a:extLst>
              <a:ext uri="{FF2B5EF4-FFF2-40B4-BE49-F238E27FC236}">
                <a16:creationId xmlns="" xmlns:a16="http://schemas.microsoft.com/office/drawing/2014/main" id="{92FDDD21-7F7F-42C9-B4D0-C151D9ECB5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1" y="4028903"/>
            <a:ext cx="475489" cy="55168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96E97076-ACD8-4ED0-A159-FCB57B0023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4" y="5204275"/>
            <a:ext cx="591262" cy="5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CDC73E4-7462-48FF-AB38-D7E78F88CD1D}"/>
              </a:ext>
            </a:extLst>
          </p:cNvPr>
          <p:cNvSpPr/>
          <p:nvPr/>
        </p:nvSpPr>
        <p:spPr>
          <a:xfrm>
            <a:off x="0" y="2132856"/>
            <a:ext cx="9144000" cy="1276130"/>
          </a:xfrm>
          <a:prstGeom prst="rect">
            <a:avLst/>
          </a:prstGeom>
          <a:solidFill>
            <a:srgbClr val="E0004D">
              <a:alpha val="8588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31" name="Rectangle : coins arrondis 230">
            <a:extLst>
              <a:ext uri="{FF2B5EF4-FFF2-40B4-BE49-F238E27FC236}">
                <a16:creationId xmlns="" xmlns:a16="http://schemas.microsoft.com/office/drawing/2014/main" id="{D4F2D75F-0266-4D8F-AC46-0031BDC8E402}"/>
              </a:ext>
            </a:extLst>
          </p:cNvPr>
          <p:cNvSpPr/>
          <p:nvPr/>
        </p:nvSpPr>
        <p:spPr>
          <a:xfrm>
            <a:off x="652296" y="3861048"/>
            <a:ext cx="7632849" cy="2191884"/>
          </a:xfrm>
          <a:prstGeom prst="roundRect">
            <a:avLst>
              <a:gd name="adj" fmla="val 6569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E0004D"/>
                </a:solidFill>
                <a:sym typeface="Wingdings" panose="05000000000000000000" pitchFamily="2" charset="2"/>
              </a:rPr>
              <a:t>Aider les s</a:t>
            </a:r>
            <a:r>
              <a:rPr lang="fr-FR" b="1" dirty="0">
                <a:solidFill>
                  <a:srgbClr val="E0004D"/>
                </a:solidFill>
              </a:rPr>
              <a:t>alariés modestes</a:t>
            </a:r>
            <a:r>
              <a:rPr lang="fr-FR" dirty="0">
                <a:solidFill>
                  <a:schemeClr val="tx1"/>
                </a:solidFill>
              </a:rPr>
              <a:t> dans leur mobilité professionnelle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/>
                </a:solidFill>
              </a:rPr>
              <a:t>Encourager le </a:t>
            </a:r>
            <a:r>
              <a:rPr lang="fr-FR" b="1" dirty="0">
                <a:solidFill>
                  <a:srgbClr val="E0004D"/>
                </a:solidFill>
              </a:rPr>
              <a:t>rapprochement domicile - travail 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/>
                </a:solidFill>
              </a:rPr>
              <a:t>Réduire les </a:t>
            </a:r>
            <a:r>
              <a:rPr lang="fr-FR" b="1" dirty="0">
                <a:solidFill>
                  <a:srgbClr val="E0004D"/>
                </a:solidFill>
              </a:rPr>
              <a:t>frais </a:t>
            </a:r>
            <a:r>
              <a:rPr lang="fr-FR" dirty="0">
                <a:solidFill>
                  <a:schemeClr val="tx1"/>
                </a:solidFill>
              </a:rPr>
              <a:t>et le </a:t>
            </a:r>
            <a:r>
              <a:rPr lang="fr-FR" b="1" dirty="0">
                <a:solidFill>
                  <a:srgbClr val="E0004D"/>
                </a:solidFill>
              </a:rPr>
              <a:t>temps de transport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/>
                </a:solidFill>
              </a:rPr>
              <a:t>Faciliter l’</a:t>
            </a:r>
            <a:r>
              <a:rPr lang="fr-FR" b="1" dirty="0">
                <a:solidFill>
                  <a:srgbClr val="E0004D"/>
                </a:solidFill>
              </a:rPr>
              <a:t>accès à l’emploi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rgbClr val="E0004D"/>
                </a:solidFill>
              </a:rPr>
              <a:t>Aider au recrutement des compétences</a:t>
            </a:r>
            <a:r>
              <a:rPr lang="fr-FR" dirty="0">
                <a:solidFill>
                  <a:schemeClr val="tx1"/>
                </a:solidFill>
              </a:rPr>
              <a:t>, en encourageant la mobilité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2145" y="2269035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à la mobilité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subvention de 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1 000 € 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un salarié gagnant jusqu’à 1,5 x SMIC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89294DF3-F7C3-4E45-BEB3-849EDFB80AE0}"/>
              </a:ext>
            </a:extLst>
          </p:cNvPr>
          <p:cNvSpPr/>
          <p:nvPr/>
        </p:nvSpPr>
        <p:spPr>
          <a:xfrm>
            <a:off x="699277" y="1111336"/>
            <a:ext cx="7976623" cy="845427"/>
          </a:xfrm>
          <a:prstGeom prst="roundRect">
            <a:avLst>
              <a:gd name="adj" fmla="val 6569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 algn="just">
              <a:spcBef>
                <a:spcPts val="600"/>
              </a:spcBef>
              <a:spcAft>
                <a:spcPts val="0"/>
              </a:spcAft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</a:rPr>
              <a:t>16,7 M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de personnes quittent chaque jour leur commune pour aller travailler.</a:t>
            </a:r>
          </a:p>
          <a:p>
            <a:pPr marL="171450" indent="-171450" algn="just">
              <a:spcBef>
                <a:spcPts val="600"/>
              </a:spcBef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</a:rPr>
              <a:t>25 %</a:t>
            </a:r>
            <a:r>
              <a:rPr lang="fr-FR" dirty="0">
                <a:solidFill>
                  <a:srgbClr val="E41D4B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des Français ont déjà renoncé à un emploi en raison du déplacement.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DCC6F5-9ADF-406A-8921-FCD7B3AA152D}"/>
              </a:ext>
            </a:extLst>
          </p:cNvPr>
          <p:cNvSpPr/>
          <p:nvPr/>
        </p:nvSpPr>
        <p:spPr>
          <a:xfrm>
            <a:off x="1" y="6407750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1100" i="1" kern="900" spc="9" dirty="0">
                <a:cs typeface="Expletus Sans"/>
              </a:rPr>
              <a:t>Aide soumise à conditions et octroyée dans la limite des fonds disponibles après accord d’Action Logement Services.</a:t>
            </a:r>
            <a:endParaRPr lang="fr-FR" sz="1100" i="1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="" xmlns:a16="http://schemas.microsoft.com/office/drawing/2014/main" id="{263C5577-452B-4D04-8FC0-96E22E1BD6BA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1</a:t>
            </a:r>
            <a:r>
              <a:rPr lang="fr-FR" dirty="0"/>
              <a:t>  recruter &amp; accompagner la mobilité</a:t>
            </a:r>
          </a:p>
        </p:txBody>
      </p:sp>
    </p:spTree>
    <p:extLst>
      <p:ext uri="{BB962C8B-B14F-4D97-AF65-F5344CB8AC3E}">
        <p14:creationId xmlns:p14="http://schemas.microsoft.com/office/powerpoint/2010/main" val="26186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B15A279-88BB-40EA-92DA-FE4A14C84E71}"/>
              </a:ext>
            </a:extLst>
          </p:cNvPr>
          <p:cNvSpPr/>
          <p:nvPr/>
        </p:nvSpPr>
        <p:spPr>
          <a:xfrm>
            <a:off x="460375" y="3895630"/>
            <a:ext cx="8255357" cy="2413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500" b="1" dirty="0">
                <a:solidFill>
                  <a:srgbClr val="E0004D"/>
                </a:solidFill>
                <a:latin typeface="Calibri"/>
              </a:rPr>
              <a:t>	</a:t>
            </a:r>
            <a:r>
              <a:rPr lang="fr-FR" sz="1500" b="1" dirty="0">
                <a:solidFill>
                  <a:srgbClr val="E0004D"/>
                </a:solidFill>
                <a:latin typeface="Calibri"/>
                <a:sym typeface="Wingdings" panose="05000000000000000000" pitchFamily="2" charset="2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>
                <a:solidFill>
                  <a:srgbClr val="E0004D"/>
                </a:solidFill>
                <a:latin typeface="Calibri"/>
              </a:rPr>
              <a:t>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E0004D"/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b="1" dirty="0">
              <a:solidFill>
                <a:srgbClr val="E0004D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500" b="1" dirty="0">
              <a:solidFill>
                <a:srgbClr val="E0004D"/>
              </a:solidFill>
              <a:latin typeface="Calibri"/>
            </a:endParaRPr>
          </a:p>
          <a:p>
            <a:pPr marL="627063" lvl="0" algn="just">
              <a:defRPr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endParaRPr lang="fr-FR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solidFill>
                  <a:srgbClr val="E0004D"/>
                </a:solidFill>
                <a:sym typeface="Wingdings" panose="05000000000000000000" pitchFamily="2" charset="2"/>
              </a:rPr>
              <a:t>	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>
              <a:defRPr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endParaRPr lang="fr-FR" sz="1600" dirty="0">
              <a:solidFill>
                <a:srgbClr val="E0004D"/>
              </a:solidFill>
              <a:sym typeface="Wingdings" panose="05000000000000000000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E8AB2C-3F33-4B4A-917A-45AC8CEE06FF}"/>
              </a:ext>
            </a:extLst>
          </p:cNvPr>
          <p:cNvSpPr/>
          <p:nvPr/>
        </p:nvSpPr>
        <p:spPr>
          <a:xfrm>
            <a:off x="596836" y="4125226"/>
            <a:ext cx="7776000" cy="19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E0004D"/>
                </a:solidFill>
              </a:rPr>
              <a:t>Aide individuelle </a:t>
            </a:r>
            <a:r>
              <a:rPr lang="fr-FR" dirty="0">
                <a:solidFill>
                  <a:schemeClr val="tx1"/>
                </a:solidFill>
              </a:rPr>
              <a:t>sous forme de subvention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/>
                </a:solidFill>
              </a:rPr>
              <a:t>Aide à l’installation : </a:t>
            </a:r>
            <a:r>
              <a:rPr lang="fr-FR" b="1" dirty="0">
                <a:solidFill>
                  <a:srgbClr val="E0004D"/>
                </a:solidFill>
              </a:rPr>
              <a:t>pas de justificatif de dépenses </a:t>
            </a:r>
            <a:r>
              <a:rPr lang="fr-FR" dirty="0">
                <a:solidFill>
                  <a:schemeClr val="tx1"/>
                </a:solidFill>
              </a:rPr>
              <a:t>à fournir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/>
                </a:solidFill>
              </a:rPr>
              <a:t>Logement </a:t>
            </a:r>
            <a:r>
              <a:rPr lang="fr-FR" b="1" dirty="0">
                <a:solidFill>
                  <a:srgbClr val="E0004D"/>
                </a:solidFill>
              </a:rPr>
              <a:t>loué à titre de résidence principale</a:t>
            </a:r>
          </a:p>
          <a:p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tx1"/>
                </a:solidFill>
              </a:rPr>
              <a:t>Conditions d’accès : </a:t>
            </a:r>
            <a:endParaRPr lang="fr-FR" sz="700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sz="1600" dirty="0">
                <a:solidFill>
                  <a:schemeClr val="tx1"/>
                </a:solidFill>
              </a:rPr>
              <a:t>Délai entre date d’effet du bail et date entrée dans l’emploi : </a:t>
            </a:r>
            <a:r>
              <a:rPr lang="fr-FR" b="1" dirty="0">
                <a:solidFill>
                  <a:srgbClr val="E0004D"/>
                </a:solidFill>
              </a:rPr>
              <a:t>maximum 3 mois</a:t>
            </a:r>
          </a:p>
          <a:p>
            <a:r>
              <a:rPr lang="fr-FR" sz="1600" dirty="0">
                <a:solidFill>
                  <a:schemeClr val="tx1"/>
                </a:solidFill>
              </a:rPr>
              <a:t>	Délai entre date effet du bail et date demande : </a:t>
            </a:r>
            <a:r>
              <a:rPr lang="fr-FR" b="1" dirty="0">
                <a:solidFill>
                  <a:srgbClr val="E0004D"/>
                </a:solidFill>
              </a:rPr>
              <a:t>maximum 3 mois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75BA92-FF8E-4091-86B7-51EDE1FA3EEA}"/>
              </a:ext>
            </a:extLst>
          </p:cNvPr>
          <p:cNvSpPr/>
          <p:nvPr/>
        </p:nvSpPr>
        <p:spPr>
          <a:xfrm>
            <a:off x="1" y="6335742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1100" i="1" kern="900" spc="9" dirty="0">
                <a:cs typeface="Expletus Sans"/>
              </a:rPr>
              <a:t>Aide soumise à conditions et octroyée dans la limite des fonds disponibles après accord d’Action Logement Services.</a:t>
            </a:r>
            <a:endParaRPr lang="fr-FR" sz="1100" i="1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="" xmlns:a16="http://schemas.microsoft.com/office/drawing/2014/main" id="{785227F5-5206-4D96-9DD1-97808BA4D0C3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1</a:t>
            </a:r>
            <a:r>
              <a:rPr lang="fr-FR" dirty="0"/>
              <a:t>  recruter &amp; accompagner la mobilité</a:t>
            </a:r>
          </a:p>
        </p:txBody>
      </p:sp>
      <p:pic>
        <p:nvPicPr>
          <p:cNvPr id="1026" name="Picture 2" descr="https://www.actionlogement.fr/sites/als/files/images/Produits/piv/aide_mobilite_profil_1.jpg">
            <a:extLst>
              <a:ext uri="{FF2B5EF4-FFF2-40B4-BE49-F238E27FC236}">
                <a16:creationId xmlns="" xmlns:a16="http://schemas.microsoft.com/office/drawing/2014/main" id="{B24CB059-68E2-40D2-98AB-543CEE5F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38" y="1085973"/>
            <a:ext cx="113321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ctionlogement.fr/sites/als/files/images/Produits/piv/aide_mobilite_profil_2.jpg">
            <a:extLst>
              <a:ext uri="{FF2B5EF4-FFF2-40B4-BE49-F238E27FC236}">
                <a16:creationId xmlns="" xmlns:a16="http://schemas.microsoft.com/office/drawing/2014/main" id="{B71BD946-112F-435B-9AF6-91406316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99" y="1085973"/>
            <a:ext cx="113321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0910F30-5674-498F-B521-5504CB12B43A}"/>
              </a:ext>
            </a:extLst>
          </p:cNvPr>
          <p:cNvSpPr/>
          <p:nvPr/>
        </p:nvSpPr>
        <p:spPr>
          <a:xfrm>
            <a:off x="470943" y="2448664"/>
            <a:ext cx="41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/>
              <a:t>Salarié souhaitant se rapprocher </a:t>
            </a:r>
            <a:br>
              <a:rPr lang="fr-FR" b="1" dirty="0"/>
            </a:br>
            <a:r>
              <a:rPr lang="fr-FR" b="1" dirty="0"/>
              <a:t>de son lieu de travail/formation </a:t>
            </a:r>
          </a:p>
          <a:p>
            <a:pPr lvl="0" algn="ctr"/>
            <a:r>
              <a:rPr lang="fr-FR" dirty="0"/>
              <a:t>Temps de trajet en voiture &lt; 30 min</a:t>
            </a:r>
          </a:p>
          <a:p>
            <a:pPr lvl="0" algn="ctr"/>
            <a:r>
              <a:rPr lang="fr-FR" dirty="0"/>
              <a:t>Utilisation des transports en commun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8DF4158-347A-4DF6-B860-41AA725447D7}"/>
              </a:ext>
            </a:extLst>
          </p:cNvPr>
          <p:cNvSpPr/>
          <p:nvPr/>
        </p:nvSpPr>
        <p:spPr>
          <a:xfrm>
            <a:off x="4567004" y="2448664"/>
            <a:ext cx="414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/>
              <a:t>Personne en situation de retour </a:t>
            </a:r>
            <a:br>
              <a:rPr lang="fr-FR" b="1" dirty="0"/>
            </a:br>
            <a:r>
              <a:rPr lang="fr-FR" b="1" dirty="0"/>
              <a:t>ou d’accès à l’emploi </a:t>
            </a:r>
            <a:br>
              <a:rPr lang="fr-FR" b="1" dirty="0"/>
            </a:br>
            <a:r>
              <a:rPr lang="fr-FR" dirty="0"/>
              <a:t>(dont alternants)</a:t>
            </a:r>
          </a:p>
        </p:txBody>
      </p:sp>
    </p:spTree>
    <p:extLst>
      <p:ext uri="{BB962C8B-B14F-4D97-AF65-F5344CB8AC3E}">
        <p14:creationId xmlns:p14="http://schemas.microsoft.com/office/powerpoint/2010/main" val="8537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34" name="Text Placeholder 3">
            <a:extLst>
              <a:ext uri="{FF2B5EF4-FFF2-40B4-BE49-F238E27FC236}">
                <a16:creationId xmlns="" xmlns:a16="http://schemas.microsoft.com/office/drawing/2014/main" id="{D4E28A8D-D00D-43CF-8DD1-80ADCB1EF91A}"/>
              </a:ext>
            </a:extLst>
          </p:cNvPr>
          <p:cNvSpPr>
            <a:spLocks noGrp="1"/>
          </p:cNvSpPr>
          <p:nvPr/>
        </p:nvSpPr>
        <p:spPr>
          <a:xfrm>
            <a:off x="2915816" y="1052738"/>
            <a:ext cx="3639132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anchor="b">
            <a:noAutofit/>
          </a:bodyPr>
          <a:lstStyle/>
          <a:p>
            <a:pPr algn="ctr">
              <a:lnSpc>
                <a:spcPct val="90000"/>
              </a:lnSpc>
            </a:pPr>
            <a:endParaRPr lang="fr-FR" sz="1400" b="1" cap="all" dirty="0">
              <a:solidFill>
                <a:srgbClr val="E0004D"/>
              </a:solidFill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D72F63BF-657E-429C-8E4E-453ACFA7614B}"/>
              </a:ext>
            </a:extLst>
          </p:cNvPr>
          <p:cNvGrpSpPr/>
          <p:nvPr/>
        </p:nvGrpSpPr>
        <p:grpSpPr>
          <a:xfrm>
            <a:off x="305630" y="1772816"/>
            <a:ext cx="8784976" cy="4616648"/>
            <a:chOff x="305630" y="1938816"/>
            <a:chExt cx="8784976" cy="4616648"/>
          </a:xfrm>
        </p:grpSpPr>
        <p:sp>
          <p:nvSpPr>
            <p:cNvPr id="5" name="ZoneTexte 4"/>
            <p:cNvSpPr txBox="1"/>
            <p:nvPr/>
          </p:nvSpPr>
          <p:spPr>
            <a:xfrm>
              <a:off x="305630" y="1938816"/>
              <a:ext cx="8784976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/>
                <a:t>         </a:t>
              </a:r>
              <a:r>
                <a:rPr lang="fr-FR" sz="1400" b="1" dirty="0"/>
                <a:t>Famille Durand </a:t>
              </a:r>
            </a:p>
            <a:p>
              <a:pPr algn="just"/>
              <a:r>
                <a:rPr lang="fr-FR" sz="1400" dirty="0"/>
                <a:t>	3 personnes (parents et enfant majeur)</a:t>
              </a:r>
            </a:p>
            <a:p>
              <a:pPr algn="just"/>
              <a:r>
                <a:rPr lang="fr-FR" sz="1400" dirty="0"/>
                <a:t>	Banlieue toulousaine  </a:t>
              </a:r>
            </a:p>
            <a:p>
              <a:pPr algn="just"/>
              <a:r>
                <a:rPr lang="fr-FR" sz="1400" dirty="0"/>
                <a:t>       	Chacun perçoit 1,3 x SMIC</a:t>
              </a:r>
            </a:p>
            <a:p>
              <a:pPr algn="just"/>
              <a:r>
                <a:rPr lang="fr-FR" sz="1400" dirty="0"/>
                <a:t>	Monsieur Durand trouve un logement proche d’une gare</a:t>
              </a:r>
            </a:p>
            <a:p>
              <a:pPr algn="just"/>
              <a:r>
                <a:rPr lang="fr-FR" sz="1400" dirty="0"/>
                <a:t>	Chacun des 3 membres de la famille prend les transports en commun</a:t>
              </a:r>
            </a:p>
            <a:p>
              <a:pPr algn="just"/>
              <a:endParaRPr lang="fr-FR" sz="1400" dirty="0"/>
            </a:p>
            <a:p>
              <a:pPr algn="just"/>
              <a:endParaRPr lang="fr-FR" sz="1400" dirty="0"/>
            </a:p>
            <a:p>
              <a:pPr algn="just"/>
              <a:r>
                <a:rPr lang="fr-FR" sz="1400" dirty="0"/>
                <a:t>        </a:t>
              </a:r>
              <a:r>
                <a:rPr lang="fr-FR" sz="1400" b="1" dirty="0"/>
                <a:t>Famille Martin</a:t>
              </a:r>
              <a:r>
                <a:rPr lang="fr-FR" sz="1400" dirty="0"/>
                <a:t> </a:t>
              </a:r>
            </a:p>
            <a:p>
              <a:pPr lvl="1" algn="just"/>
              <a:r>
                <a:rPr lang="fr-FR" sz="1400" dirty="0"/>
                <a:t>	2 personnes adultes</a:t>
              </a:r>
            </a:p>
            <a:p>
              <a:pPr algn="just"/>
              <a:r>
                <a:rPr lang="fr-FR" sz="1400" dirty="0"/>
                <a:t>	Banlieue bordelaise</a:t>
              </a:r>
            </a:p>
            <a:p>
              <a:pPr algn="just"/>
              <a:r>
                <a:rPr lang="fr-FR" sz="1400" dirty="0"/>
                <a:t>	Madame perçoit 2,3 x SMIC et Monsieur 1,4 x SMIC</a:t>
              </a:r>
            </a:p>
            <a:p>
              <a:pPr lvl="1" algn="just"/>
              <a:r>
                <a:rPr lang="fr-FR" sz="1400" dirty="0"/>
                <a:t>	Monsieur trouve un logement qui le rapprochera de son lieu de travail</a:t>
              </a:r>
            </a:p>
            <a:p>
              <a:pPr lvl="1" algn="just"/>
              <a:r>
                <a:rPr lang="fr-FR" sz="1400" dirty="0"/>
                <a:t>	(&lt; 30 mn en voiture)</a:t>
              </a:r>
            </a:p>
            <a:p>
              <a:pPr lvl="1" algn="just"/>
              <a:endParaRPr lang="fr-FR" sz="1400" dirty="0"/>
            </a:p>
            <a:p>
              <a:pPr lvl="1" algn="just"/>
              <a:endParaRPr lang="fr-FR" sz="1400" dirty="0"/>
            </a:p>
            <a:p>
              <a:pPr algn="just"/>
              <a:r>
                <a:rPr lang="fr-FR" sz="1400" dirty="0"/>
                <a:t>         </a:t>
              </a:r>
              <a:r>
                <a:rPr lang="fr-FR" sz="1400" b="1" dirty="0"/>
                <a:t>Marjolaine, 23 ans vit chez ses parents</a:t>
              </a:r>
            </a:p>
            <a:p>
              <a:pPr algn="just"/>
              <a:r>
                <a:rPr lang="fr-FR" sz="1400" dirty="0"/>
                <a:t>	Elle est alternante, sa formation démarre dans un mois</a:t>
              </a:r>
            </a:p>
            <a:p>
              <a:pPr algn="just"/>
              <a:r>
                <a:rPr lang="fr-FR" sz="1400" dirty="0"/>
                <a:t>	Elle va percevoir 0,8 SMIC</a:t>
              </a:r>
            </a:p>
            <a:p>
              <a:pPr algn="just"/>
              <a:r>
                <a:rPr lang="fr-FR" sz="1400" dirty="0"/>
                <a:t>	Elle a trouvé un appartement dans le parc privé</a:t>
              </a:r>
            </a:p>
            <a:p>
              <a:pPr algn="just"/>
              <a:r>
                <a:rPr lang="fr-FR" sz="14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FD2BB360-0141-42B4-AC32-C9856A37DC93}"/>
                </a:ext>
              </a:extLst>
            </p:cNvPr>
            <p:cNvSpPr/>
            <p:nvPr/>
          </p:nvSpPr>
          <p:spPr>
            <a:xfrm>
              <a:off x="6462106" y="2309821"/>
              <a:ext cx="23762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/>
                <a:t>Aide à la mobilité </a:t>
              </a:r>
            </a:p>
            <a:p>
              <a:pPr algn="ctr"/>
              <a:r>
                <a:rPr lang="fr-FR" dirty="0">
                  <a:solidFill>
                    <a:srgbClr val="E0004D"/>
                  </a:solidFill>
                </a:rPr>
                <a:t>2 x 1 000 € = </a:t>
              </a:r>
              <a:r>
                <a:rPr lang="fr-FR" sz="2400" b="1" dirty="0">
                  <a:solidFill>
                    <a:srgbClr val="E0004D"/>
                  </a:solidFill>
                </a:rPr>
                <a:t>2 000 €</a:t>
              </a:r>
              <a:endParaRPr lang="fr-FR" b="1" dirty="0">
                <a:solidFill>
                  <a:srgbClr val="E0004D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C255416-61E1-4E1A-A33E-7A69034FF7B2}"/>
                </a:ext>
              </a:extLst>
            </p:cNvPr>
            <p:cNvSpPr/>
            <p:nvPr/>
          </p:nvSpPr>
          <p:spPr>
            <a:xfrm>
              <a:off x="6462106" y="4058488"/>
              <a:ext cx="23762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/>
                <a:t>Aide à la mobilité </a:t>
              </a:r>
            </a:p>
            <a:p>
              <a:pPr algn="ctr"/>
              <a:r>
                <a:rPr lang="fr-FR" dirty="0">
                  <a:solidFill>
                    <a:srgbClr val="E0004D"/>
                  </a:solidFill>
                </a:rPr>
                <a:t>1 x 1 000 € = </a:t>
              </a:r>
              <a:r>
                <a:rPr lang="fr-FR" sz="2400" b="1" dirty="0">
                  <a:solidFill>
                    <a:srgbClr val="E0004D"/>
                  </a:solidFill>
                </a:rPr>
                <a:t>1 000 €</a:t>
              </a:r>
              <a:endParaRPr lang="fr-FR" b="1" dirty="0">
                <a:solidFill>
                  <a:srgbClr val="E0004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2C42424-64E1-448F-BBCB-8C1EC21EC7AA}"/>
                </a:ext>
              </a:extLst>
            </p:cNvPr>
            <p:cNvSpPr/>
            <p:nvPr/>
          </p:nvSpPr>
          <p:spPr>
            <a:xfrm>
              <a:off x="6462106" y="5517232"/>
              <a:ext cx="23762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/>
                <a:t>Aide à la mobilité </a:t>
              </a:r>
            </a:p>
            <a:p>
              <a:pPr algn="ctr"/>
              <a:r>
                <a:rPr lang="fr-FR" dirty="0">
                  <a:solidFill>
                    <a:srgbClr val="E0004D"/>
                  </a:solidFill>
                </a:rPr>
                <a:t>1 x 1 000 € = </a:t>
              </a:r>
              <a:r>
                <a:rPr lang="fr-FR" sz="2400" b="1" dirty="0">
                  <a:solidFill>
                    <a:srgbClr val="E0004D"/>
                  </a:solidFill>
                </a:rPr>
                <a:t>1 000 €</a:t>
              </a:r>
              <a:endParaRPr lang="fr-FR" b="1" dirty="0">
                <a:solidFill>
                  <a:srgbClr val="E0004D"/>
                </a:solidFill>
              </a:endParaRPr>
            </a:p>
          </p:txBody>
        </p:sp>
        <p:sp>
          <p:nvSpPr>
            <p:cNvPr id="14" name="Hexagon 2">
              <a:extLst>
                <a:ext uri="{FF2B5EF4-FFF2-40B4-BE49-F238E27FC236}">
                  <a16:creationId xmlns="" xmlns:a16="http://schemas.microsoft.com/office/drawing/2014/main" id="{F74CD83C-ABEB-43A6-ACD4-F183393E7D4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97287" y="2032346"/>
              <a:ext cx="144000" cy="129601"/>
            </a:xfrm>
            <a:prstGeom prst="hexagon">
              <a:avLst>
                <a:gd name="adj" fmla="val 29977"/>
                <a:gd name="vf" fmla="val 115470"/>
              </a:avLst>
            </a:prstGeom>
            <a:solidFill>
              <a:srgbClr val="E41D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2" descr="C:\Users\AURELIE\Desktop\pictos 3 couleurs\Pictos_famille-3coul.png">
              <a:extLst>
                <a:ext uri="{FF2B5EF4-FFF2-40B4-BE49-F238E27FC236}">
                  <a16:creationId xmlns="" xmlns:a16="http://schemas.microsoft.com/office/drawing/2014/main" id="{98AD971B-4D08-41E3-9CBD-DA4AA8386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05" y="253013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AURELIE\Desktop\pictos 3 couleurs\Pictos_locataire-3coul.png">
              <a:extLst>
                <a:ext uri="{FF2B5EF4-FFF2-40B4-BE49-F238E27FC236}">
                  <a16:creationId xmlns="" xmlns:a16="http://schemas.microsoft.com/office/drawing/2014/main" id="{6D5413B8-DD45-45A3-ADF1-E01D0DF8A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59" y="580109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AURELIE\Desktop\pictos 3 couleurs\Pictos_couple-3coul.png">
              <a:extLst>
                <a:ext uri="{FF2B5EF4-FFF2-40B4-BE49-F238E27FC236}">
                  <a16:creationId xmlns="" xmlns:a16="http://schemas.microsoft.com/office/drawing/2014/main" id="{7190AE69-AF81-4717-B276-D43CD10E2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31" y="413941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Hexagon 2">
              <a:extLst>
                <a:ext uri="{FF2B5EF4-FFF2-40B4-BE49-F238E27FC236}">
                  <a16:creationId xmlns="" xmlns:a16="http://schemas.microsoft.com/office/drawing/2014/main" id="{67667CB7-1B6F-4B11-B710-19D547A1E45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66073" y="3723065"/>
              <a:ext cx="144000" cy="129601"/>
            </a:xfrm>
            <a:prstGeom prst="hexagon">
              <a:avLst>
                <a:gd name="adj" fmla="val 29977"/>
                <a:gd name="vf" fmla="val 115470"/>
              </a:avLst>
            </a:prstGeom>
            <a:solidFill>
              <a:srgbClr val="E41D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Hexagon 2">
              <a:extLst>
                <a:ext uri="{FF2B5EF4-FFF2-40B4-BE49-F238E27FC236}">
                  <a16:creationId xmlns="" xmlns:a16="http://schemas.microsoft.com/office/drawing/2014/main" id="{97D483D9-9191-4D14-A3B8-57B6B3A9311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1174" y="5452424"/>
              <a:ext cx="144000" cy="129601"/>
            </a:xfrm>
            <a:prstGeom prst="hexagon">
              <a:avLst>
                <a:gd name="adj" fmla="val 29977"/>
                <a:gd name="vf" fmla="val 115470"/>
              </a:avLst>
            </a:prstGeom>
            <a:solidFill>
              <a:srgbClr val="E41D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B2F75BA-129E-4D54-8B1F-681EA71D88A0}"/>
              </a:ext>
            </a:extLst>
          </p:cNvPr>
          <p:cNvSpPr/>
          <p:nvPr/>
        </p:nvSpPr>
        <p:spPr>
          <a:xfrm>
            <a:off x="305630" y="1193925"/>
            <a:ext cx="244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cap="all" dirty="0">
                <a:solidFill>
                  <a:srgbClr val="E0004D"/>
                </a:solidFill>
              </a:rPr>
              <a:t>Quelques exemples : 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="" xmlns:a16="http://schemas.microsoft.com/office/drawing/2014/main" id="{8329F0A3-804C-4867-9103-544FCAABAED5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1</a:t>
            </a:r>
            <a:r>
              <a:rPr lang="fr-FR" dirty="0"/>
              <a:t>  recruter &amp; accompagner la mobilité</a:t>
            </a:r>
          </a:p>
        </p:txBody>
      </p:sp>
    </p:spTree>
    <p:extLst>
      <p:ext uri="{BB962C8B-B14F-4D97-AF65-F5344CB8AC3E}">
        <p14:creationId xmlns:p14="http://schemas.microsoft.com/office/powerpoint/2010/main" val="20889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AutoShape 18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68" name="AutoShape 20" descr="RÃ©sultat de recherche d'images pour &quot;fam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86" name="AutoShape 38" descr="fatiguÃ© en train de dormir chambre lit symbole du repos un hÃ´te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B32CEBD0-B8AB-4673-8A95-054F58ACB3AE}"/>
              </a:ext>
            </a:extLst>
          </p:cNvPr>
          <p:cNvSpPr/>
          <p:nvPr/>
        </p:nvSpPr>
        <p:spPr>
          <a:xfrm>
            <a:off x="652296" y="935723"/>
            <a:ext cx="7632848" cy="1146298"/>
          </a:xfrm>
          <a:prstGeom prst="roundRect">
            <a:avLst>
              <a:gd name="adj" fmla="val 6569"/>
            </a:avLst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 algn="just">
              <a:spcBef>
                <a:spcPts val="600"/>
              </a:spcBef>
              <a:spcAft>
                <a:spcPts val="0"/>
              </a:spcAft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1600" b="1" dirty="0">
              <a:solidFill>
                <a:srgbClr val="E0004D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600"/>
              </a:spcBef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2 M</a:t>
            </a: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 de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salariés</a:t>
            </a: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cs typeface="Times New Roman" panose="02020603050405020304" pitchFamily="18" charset="0"/>
              </a:rPr>
              <a:t>vivent dans un logement difficile ou coûteux à chauffer (ANIL 2017) </a:t>
            </a:r>
          </a:p>
          <a:p>
            <a:pPr marL="171450" lvl="0" indent="-171450" algn="just">
              <a:spcBef>
                <a:spcPts val="600"/>
              </a:spcBef>
              <a:spcAft>
                <a:spcPts val="0"/>
              </a:spcAft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M </a:t>
            </a:r>
            <a:r>
              <a:rPr lang="fr-FR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logements ont besoin d’une rénovation énergétique</a:t>
            </a:r>
            <a:endParaRPr lang="fr-FR" sz="1600" b="1" dirty="0">
              <a:solidFill>
                <a:srgbClr val="E0004D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spcBef>
                <a:spcPts val="600"/>
              </a:spcBef>
              <a:spcAft>
                <a:spcPts val="0"/>
              </a:spcAft>
              <a:buClr>
                <a:srgbClr val="E41D4B"/>
              </a:buClr>
              <a:buSzPts val="14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E0004D"/>
                </a:solidFill>
                <a:latin typeface="+mj-lt"/>
                <a:cs typeface="Times New Roman" panose="02020603050405020304" pitchFamily="18" charset="0"/>
              </a:rPr>
              <a:t>4 M</a:t>
            </a:r>
            <a:r>
              <a:rPr lang="fr-FR" sz="1600" b="1" dirty="0">
                <a:solidFill>
                  <a:srgbClr val="E0004D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 logements sont des passoires thermiques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CFAA950-903F-44DE-B342-4D8E42A44789}"/>
              </a:ext>
            </a:extLst>
          </p:cNvPr>
          <p:cNvSpPr/>
          <p:nvPr/>
        </p:nvSpPr>
        <p:spPr>
          <a:xfrm>
            <a:off x="0" y="2290593"/>
            <a:ext cx="9144000" cy="1518792"/>
          </a:xfrm>
          <a:prstGeom prst="rect">
            <a:avLst/>
          </a:prstGeom>
          <a:solidFill>
            <a:srgbClr val="E0004D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2295CFFD-78E2-4A45-B1C1-A337B4083BC8}"/>
              </a:ext>
            </a:extLst>
          </p:cNvPr>
          <p:cNvSpPr txBox="1"/>
          <p:nvPr/>
        </p:nvSpPr>
        <p:spPr>
          <a:xfrm>
            <a:off x="820664" y="222242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aux travaux de rénovation énergétique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subvention jusqu’à 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20 000 € </a:t>
            </a:r>
            <a:b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un salarié aux revenus modestes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="" xmlns:a16="http://schemas.microsoft.com/office/drawing/2014/main" id="{8CF646FE-7EA2-4C85-B731-6865FE1133C9}"/>
              </a:ext>
            </a:extLst>
          </p:cNvPr>
          <p:cNvSpPr/>
          <p:nvPr/>
        </p:nvSpPr>
        <p:spPr>
          <a:xfrm>
            <a:off x="652296" y="3861048"/>
            <a:ext cx="8491704" cy="2366366"/>
          </a:xfrm>
          <a:prstGeom prst="roundRect">
            <a:avLst>
              <a:gd name="adj" fmla="val 6569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Améliorer le confort logement </a:t>
            </a:r>
            <a:r>
              <a:rPr lang="fr-FR" dirty="0">
                <a:solidFill>
                  <a:schemeClr val="tx1"/>
                </a:solidFill>
              </a:rPr>
              <a:t>des salariés en réduisant leur facture énergétique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E41D4B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Améliorer la qualité de vie </a:t>
            </a:r>
            <a:r>
              <a:rPr lang="fr-FR" dirty="0">
                <a:solidFill>
                  <a:schemeClr val="tx1"/>
                </a:solidFill>
              </a:rPr>
              <a:t>de vos salariés </a:t>
            </a:r>
          </a:p>
          <a:p>
            <a:pPr marL="285750" indent="-28575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Aider à la valorisation de leur logement </a:t>
            </a:r>
            <a:r>
              <a:rPr lang="fr-FR" dirty="0">
                <a:solidFill>
                  <a:schemeClr val="tx1"/>
                </a:solidFill>
              </a:rPr>
              <a:t>par une optimisation de la performance énergétique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/>
                </a:solidFill>
              </a:rPr>
              <a:t>Cultiver </a:t>
            </a:r>
            <a:r>
              <a:rPr lang="fr-FR" b="1" dirty="0">
                <a:solidFill>
                  <a:srgbClr val="E0004D"/>
                </a:solidFill>
                <a:cs typeface="Times New Roman" panose="02020603050405020304" pitchFamily="18" charset="0"/>
              </a:rPr>
              <a:t>l’engagement RSE </a:t>
            </a:r>
            <a:r>
              <a:rPr lang="fr-FR" dirty="0">
                <a:solidFill>
                  <a:schemeClr val="tx1"/>
                </a:solidFill>
              </a:rPr>
              <a:t>de votre entreprise </a:t>
            </a:r>
            <a:endParaRPr lang="fr-FR" dirty="0">
              <a:solidFill>
                <a:srgbClr val="E41D4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9F5C4D3-E333-49C6-B7FA-D99C4D0185A0}"/>
              </a:ext>
            </a:extLst>
          </p:cNvPr>
          <p:cNvSpPr/>
          <p:nvPr/>
        </p:nvSpPr>
        <p:spPr>
          <a:xfrm>
            <a:off x="1" y="6407750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1100" i="1" kern="900" spc="9" dirty="0">
                <a:cs typeface="Expletus Sans"/>
              </a:rPr>
              <a:t>Aide soumise à conditions et octroyée dans la limite des fonds disponibles après accord d’Action Logement Services.</a:t>
            </a:r>
            <a:endParaRPr lang="fr-FR" sz="1100" i="1" dirty="0"/>
          </a:p>
        </p:txBody>
      </p:sp>
      <p:sp>
        <p:nvSpPr>
          <p:cNvPr id="15" name="Espace réservé du texte 10">
            <a:extLst>
              <a:ext uri="{FF2B5EF4-FFF2-40B4-BE49-F238E27FC236}">
                <a16:creationId xmlns="" xmlns:a16="http://schemas.microsoft.com/office/drawing/2014/main" id="{5474168A-4283-40F0-A043-A80AAAB70259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55357" cy="538825"/>
          </a:xfrm>
          <a:prstGeom prst="rect">
            <a:avLst/>
          </a:prstGeom>
        </p:spPr>
        <p:txBody>
          <a:bodyPr vert="horz" anchor="b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0004D"/>
                </a:solidFill>
              </a:rPr>
              <a:t>2</a:t>
            </a:r>
            <a:r>
              <a:rPr lang="fr-FR" dirty="0"/>
              <a:t>  Fidéliser &amp; contribuer au bien-être</a:t>
            </a:r>
          </a:p>
        </p:txBody>
      </p:sp>
    </p:spTree>
    <p:extLst>
      <p:ext uri="{BB962C8B-B14F-4D97-AF65-F5344CB8AC3E}">
        <p14:creationId xmlns:p14="http://schemas.microsoft.com/office/powerpoint/2010/main" val="1107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NUMBER" val="1"/>
</p:tagLst>
</file>

<file path=ppt/theme/theme1.xml><?xml version="1.0" encoding="utf-8"?>
<a:theme xmlns:a="http://schemas.openxmlformats.org/drawingml/2006/main" name="AL_Masque PPT 16 9_VF">
  <a:themeElements>
    <a:clrScheme name="Action Logement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003F7A"/>
      </a:accent1>
      <a:accent2>
        <a:srgbClr val="E41D4B"/>
      </a:accent2>
      <a:accent3>
        <a:srgbClr val="00A58C"/>
      </a:accent3>
      <a:accent4>
        <a:srgbClr val="FBBD0B"/>
      </a:accent4>
      <a:accent5>
        <a:srgbClr val="BFBFBF"/>
      </a:accent5>
      <a:accent6>
        <a:srgbClr val="00B0F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1"/>
          </a:solidFill>
          <a:prstDash val="dash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1637</Words>
  <Application>Microsoft Office PowerPoint</Application>
  <PresentationFormat>Affichage à l'écran (4:3)</PresentationFormat>
  <Paragraphs>388</Paragraphs>
  <Slides>20</Slides>
  <Notes>18</Notes>
  <HiddenSlides>1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Expletus Sans</vt:lpstr>
      <vt:lpstr>Expletus Sans Medium</vt:lpstr>
      <vt:lpstr>Helvetica</vt:lpstr>
      <vt:lpstr>Lucida Grande</vt:lpstr>
      <vt:lpstr>Tahoma</vt:lpstr>
      <vt:lpstr>Times New Roman</vt:lpstr>
      <vt:lpstr>Wingdings</vt:lpstr>
      <vt:lpstr>AL_Masque PPT 16 9_VF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PERTHUIS May</dc:creator>
  <cp:lastModifiedBy>Sylvain PONS</cp:lastModifiedBy>
  <cp:revision>2746</cp:revision>
  <cp:lastPrinted>2019-09-02T14:29:11Z</cp:lastPrinted>
  <dcterms:created xsi:type="dcterms:W3CDTF">2018-02-20T06:56:54Z</dcterms:created>
  <dcterms:modified xsi:type="dcterms:W3CDTF">2019-10-17T12:29:45Z</dcterms:modified>
</cp:coreProperties>
</file>